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68"/>
  </p:notesMasterIdLst>
  <p:sldIdLst>
    <p:sldId id="256" r:id="rId35"/>
    <p:sldId id="257" r:id="rId36"/>
    <p:sldId id="258" r:id="rId37"/>
    <p:sldId id="259" r:id="rId38"/>
    <p:sldId id="260" r:id="rId39"/>
    <p:sldId id="261" r:id="rId40"/>
    <p:sldId id="262" r:id="rId41"/>
    <p:sldId id="263" r:id="rId42"/>
    <p:sldId id="264" r:id="rId43"/>
    <p:sldId id="265" r:id="rId44"/>
    <p:sldId id="266" r:id="rId45"/>
    <p:sldId id="267" r:id="rId46"/>
    <p:sldId id="268" r:id="rId47"/>
    <p:sldId id="269" r:id="rId48"/>
    <p:sldId id="270" r:id="rId49"/>
    <p:sldId id="271" r:id="rId50"/>
    <p:sldId id="272" r:id="rId51"/>
    <p:sldId id="273" r:id="rId52"/>
    <p:sldId id="274" r:id="rId53"/>
    <p:sldId id="275" r:id="rId54"/>
    <p:sldId id="276" r:id="rId55"/>
    <p:sldId id="277" r:id="rId56"/>
    <p:sldId id="278" r:id="rId57"/>
    <p:sldId id="279" r:id="rId58"/>
    <p:sldId id="280" r:id="rId59"/>
    <p:sldId id="281" r:id="rId60"/>
    <p:sldId id="282" r:id="rId61"/>
    <p:sldId id="283" r:id="rId62"/>
    <p:sldId id="284" r:id="rId63"/>
    <p:sldId id="285" r:id="rId64"/>
    <p:sldId id="286" r:id="rId65"/>
    <p:sldId id="287" r:id="rId66"/>
    <p:sldId id="288" r:id="rId67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DM Sans" charset="1" panose="00000000000000000000"/>
      <p:regular r:id="rId10"/>
    </p:embeddedFont>
    <p:embeddedFont>
      <p:font typeface="DM Sans Bold" charset="1" panose="00000000000000000000"/>
      <p:regular r:id="rId11"/>
    </p:embeddedFont>
    <p:embeddedFont>
      <p:font typeface="DM Sans Italics" charset="1" panose="00000000000000000000"/>
      <p:regular r:id="rId12"/>
    </p:embeddedFont>
    <p:embeddedFont>
      <p:font typeface="DM Sans Bold Italics" charset="1" panose="00000000000000000000"/>
      <p:regular r:id="rId13"/>
    </p:embeddedFont>
    <p:embeddedFont>
      <p:font typeface="Bai Jamjuree" charset="1" panose="00000500000000000000"/>
      <p:regular r:id="rId14"/>
    </p:embeddedFont>
    <p:embeddedFont>
      <p:font typeface="Bai Jamjuree Bold" charset="1" panose="00000800000000000000"/>
      <p:regular r:id="rId15"/>
    </p:embeddedFont>
    <p:embeddedFont>
      <p:font typeface="Bai Jamjuree Italics" charset="1" panose="00000500000000000000"/>
      <p:regular r:id="rId16"/>
    </p:embeddedFont>
    <p:embeddedFont>
      <p:font typeface="Bai Jamjuree Bold Italics" charset="1" panose="00000800000000000000"/>
      <p:regular r:id="rId17"/>
    </p:embeddedFont>
    <p:embeddedFont>
      <p:font typeface="Bai Jamjuree Extra-Light" charset="1" panose="00000300000000000000"/>
      <p:regular r:id="rId18"/>
    </p:embeddedFont>
    <p:embeddedFont>
      <p:font typeface="Bai Jamjuree Extra-Light Italics" charset="1" panose="00000300000000000000"/>
      <p:regular r:id="rId19"/>
    </p:embeddedFont>
    <p:embeddedFont>
      <p:font typeface="Bai Jamjuree Medium" charset="1" panose="00000600000000000000"/>
      <p:regular r:id="rId20"/>
    </p:embeddedFont>
    <p:embeddedFont>
      <p:font typeface="Bai Jamjuree Medium Italics" charset="1" panose="00000600000000000000"/>
      <p:regular r:id="rId21"/>
    </p:embeddedFont>
    <p:embeddedFont>
      <p:font typeface="Canva Sans" charset="1" panose="020B0503030501040103"/>
      <p:regular r:id="rId22"/>
    </p:embeddedFont>
    <p:embeddedFont>
      <p:font typeface="Canva Sans Bold" charset="1" panose="020B0803030501040103"/>
      <p:regular r:id="rId23"/>
    </p:embeddedFont>
    <p:embeddedFont>
      <p:font typeface="Canva Sans Italics" charset="1" panose="020B0503030501040103"/>
      <p:regular r:id="rId24"/>
    </p:embeddedFont>
    <p:embeddedFont>
      <p:font typeface="Canva Sans Bold Italics" charset="1" panose="020B0803030501040103"/>
      <p:regular r:id="rId25"/>
    </p:embeddedFont>
    <p:embeddedFont>
      <p:font typeface="Canva Sans Medium" charset="1" panose="020B0603030501040103"/>
      <p:regular r:id="rId26"/>
    </p:embeddedFont>
    <p:embeddedFont>
      <p:font typeface="Canva Sans Medium Italics" charset="1" panose="020B0603030501040103"/>
      <p:regular r:id="rId27"/>
    </p:embeddedFont>
    <p:embeddedFont>
      <p:font typeface="Pridi" charset="1" panose="00000500000000000000"/>
      <p:regular r:id="rId28"/>
    </p:embeddedFont>
    <p:embeddedFont>
      <p:font typeface="Pridi Bold" charset="1" panose="00000800000000000000"/>
      <p:regular r:id="rId29"/>
    </p:embeddedFont>
    <p:embeddedFont>
      <p:font typeface="Pridi Extra-Light" charset="1" panose="00000300000000000000"/>
      <p:regular r:id="rId30"/>
    </p:embeddedFont>
    <p:embeddedFont>
      <p:font typeface="Pridi Light" charset="1" panose="00000400000000000000"/>
      <p:regular r:id="rId31"/>
    </p:embeddedFont>
    <p:embeddedFont>
      <p:font typeface="Pridi Medium" charset="1" panose="00000600000000000000"/>
      <p:regular r:id="rId32"/>
    </p:embeddedFont>
    <p:embeddedFont>
      <p:font typeface="Pridi Semi-Bold" charset="1" panose="00000700000000000000"/>
      <p:regular r:id="rId33"/>
    </p:embeddedFont>
    <p:embeddedFont>
      <p:font typeface="Chonburi" charset="1" panose="00000500000000000000"/>
      <p:regular r:id="rId3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slides/slide1.xml" Type="http://schemas.openxmlformats.org/officeDocument/2006/relationships/slide"/><Relationship Id="rId36" Target="slides/slide2.xml" Type="http://schemas.openxmlformats.org/officeDocument/2006/relationships/slide"/><Relationship Id="rId37" Target="slides/slide3.xml" Type="http://schemas.openxmlformats.org/officeDocument/2006/relationships/slide"/><Relationship Id="rId38" Target="slides/slide4.xml" Type="http://schemas.openxmlformats.org/officeDocument/2006/relationships/slide"/><Relationship Id="rId39" Target="slides/slide5.xml" Type="http://schemas.openxmlformats.org/officeDocument/2006/relationships/slide"/><Relationship Id="rId4" Target="theme/theme1.xml" Type="http://schemas.openxmlformats.org/officeDocument/2006/relationships/theme"/><Relationship Id="rId40" Target="slides/slide6.xml" Type="http://schemas.openxmlformats.org/officeDocument/2006/relationships/slide"/><Relationship Id="rId41" Target="slides/slide7.xml" Type="http://schemas.openxmlformats.org/officeDocument/2006/relationships/slide"/><Relationship Id="rId42" Target="slides/slide8.xml" Type="http://schemas.openxmlformats.org/officeDocument/2006/relationships/slide"/><Relationship Id="rId43" Target="slides/slide9.xml" Type="http://schemas.openxmlformats.org/officeDocument/2006/relationships/slide"/><Relationship Id="rId44" Target="slides/slide10.xml" Type="http://schemas.openxmlformats.org/officeDocument/2006/relationships/slide"/><Relationship Id="rId45" Target="slides/slide11.xml" Type="http://schemas.openxmlformats.org/officeDocument/2006/relationships/slide"/><Relationship Id="rId46" Target="slides/slide12.xml" Type="http://schemas.openxmlformats.org/officeDocument/2006/relationships/slide"/><Relationship Id="rId47" Target="slides/slide13.xml" Type="http://schemas.openxmlformats.org/officeDocument/2006/relationships/slide"/><Relationship Id="rId48" Target="slides/slide14.xml" Type="http://schemas.openxmlformats.org/officeDocument/2006/relationships/slide"/><Relationship Id="rId49" Target="slides/slide15.xml" Type="http://schemas.openxmlformats.org/officeDocument/2006/relationships/slide"/><Relationship Id="rId5" Target="tableStyles.xml" Type="http://schemas.openxmlformats.org/officeDocument/2006/relationships/tableStyles"/><Relationship Id="rId50" Target="slides/slide16.xml" Type="http://schemas.openxmlformats.org/officeDocument/2006/relationships/slide"/><Relationship Id="rId51" Target="slides/slide17.xml" Type="http://schemas.openxmlformats.org/officeDocument/2006/relationships/slide"/><Relationship Id="rId52" Target="slides/slide18.xml" Type="http://schemas.openxmlformats.org/officeDocument/2006/relationships/slide"/><Relationship Id="rId53" Target="slides/slide19.xml" Type="http://schemas.openxmlformats.org/officeDocument/2006/relationships/slide"/><Relationship Id="rId54" Target="slides/slide20.xml" Type="http://schemas.openxmlformats.org/officeDocument/2006/relationships/slide"/><Relationship Id="rId55" Target="slides/slide21.xml" Type="http://schemas.openxmlformats.org/officeDocument/2006/relationships/slide"/><Relationship Id="rId56" Target="slides/slide22.xml" Type="http://schemas.openxmlformats.org/officeDocument/2006/relationships/slide"/><Relationship Id="rId57" Target="slides/slide23.xml" Type="http://schemas.openxmlformats.org/officeDocument/2006/relationships/slide"/><Relationship Id="rId58" Target="slides/slide24.xml" Type="http://schemas.openxmlformats.org/officeDocument/2006/relationships/slide"/><Relationship Id="rId59" Target="slides/slide25.xml" Type="http://schemas.openxmlformats.org/officeDocument/2006/relationships/slide"/><Relationship Id="rId6" Target="fonts/font6.fntdata" Type="http://schemas.openxmlformats.org/officeDocument/2006/relationships/font"/><Relationship Id="rId60" Target="slides/slide26.xml" Type="http://schemas.openxmlformats.org/officeDocument/2006/relationships/slide"/><Relationship Id="rId61" Target="slides/slide27.xml" Type="http://schemas.openxmlformats.org/officeDocument/2006/relationships/slide"/><Relationship Id="rId62" Target="slides/slide28.xml" Type="http://schemas.openxmlformats.org/officeDocument/2006/relationships/slide"/><Relationship Id="rId63" Target="slides/slide29.xml" Type="http://schemas.openxmlformats.org/officeDocument/2006/relationships/slide"/><Relationship Id="rId64" Target="slides/slide30.xml" Type="http://schemas.openxmlformats.org/officeDocument/2006/relationships/slide"/><Relationship Id="rId65" Target="slides/slide31.xml" Type="http://schemas.openxmlformats.org/officeDocument/2006/relationships/slide"/><Relationship Id="rId66" Target="slides/slide32.xml" Type="http://schemas.openxmlformats.org/officeDocument/2006/relationships/slide"/><Relationship Id="rId67" Target="slides/slide33.xml" Type="http://schemas.openxmlformats.org/officeDocument/2006/relationships/slide"/><Relationship Id="rId68" Target="notesMasters/notesMaster1.xml" Type="http://schemas.openxmlformats.org/officeDocument/2006/relationships/notesMaster"/><Relationship Id="rId69" Target="theme/theme2.xml" Type="http://schemas.openxmlformats.org/officeDocument/2006/relationships/theme"/><Relationship Id="rId7" Target="fonts/font7.fntdata" Type="http://schemas.openxmlformats.org/officeDocument/2006/relationships/font"/><Relationship Id="rId70" Target="notesSlides/notesSlide1.xml" Type="http://schemas.openxmlformats.org/officeDocument/2006/relationships/notesSlide"/><Relationship Id="rId71" Target="notesSlides/notesSlide2.xml" Type="http://schemas.openxmlformats.org/officeDocument/2006/relationships/notesSlide"/><Relationship Id="rId72" Target="notesSlides/notesSlide3.xml" Type="http://schemas.openxmlformats.org/officeDocument/2006/relationships/notesSlide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2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3.xml" Type="http://schemas.openxmlformats.org/officeDocument/2006/relationships/slide"/></Relationships>
</file>

<file path=ppt/notesSlides/notesSlide1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ในช่วง Covid -19 ที่ผ่านมา รูปแบบการใช้ชีวิตของคนก็เปลี่ยนไป ทั้งการทำงาน แนวคิด พฤติกรรม รวมถึงการนำเทคโนโลยีมาใช้ในการเข้าถึงสื่อสารสนเทศและอินเทอร์เน็ตมากยิ่งขึ้น มากไปกว่านั้น ยังมีการเติบโตของสื่อที่นำเสนอข้อมูลผ่านการฟังเป็นหลัก นั่นก็คือ podcast ซึ่งเป็นสื่อที่เข้าถึงได้ง่าย ใช้เวลาฟังไม่นาน และมีเนื้อหากระชับ คนสามารถฟัง podcast ไปและทำกิจกรรมอื่นๆไปพร้อมกันได้</a:t>
            </a:r>
          </a:p>
          <a:p>
            <a:r>
              <a:rPr lang="en-US"/>
              <a:t>ซึ่งการศึกษาครั้งนี้ เราสนใจ Podcast ของคนไทยในบนแชนแนล the secret sauce ที่มีการนำเสนอข้อมูลที่หลากหลาย เช่น การเมือง การเงิน การศึกษา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2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เนื่องจากว่าในข้อมูลดิบมันจะมีข้อความที่ไม่จำเป็นอยู่ด้วย ยกตัวอย่างเช่น ยอดวิว ในฐานข้อมูลก็จะเป็น 9000 views ซึ่งมันทำให้ข้อความในช่องนั้นมันไม่สามารถนำไปคำนวณได้ ก็เลยต้องตัดส่วนเกินออกไปก่อน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3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เนื่องจากว่าในข้อมูลดิบมันจะมีข้อความที่ไม่จำเป็นอยู่ด้วย ยกตัวอย่างเช่น ยอดวิว ในฐานข้อมูลก็จะเป็น 9000 views ซึ่งมันทำให้ข้อความในช่องนั้นมันไม่สามารถนำไปคำนวณได้ ก็เลยต้องตัดส่วนเกินออกไปก่อน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3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jpe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slide3.xml" Type="http://schemas.openxmlformats.org/officeDocument/2006/relationships/slide"/><Relationship Id="rId3" Target="slide7.xml" Type="http://schemas.openxmlformats.org/officeDocument/2006/relationships/slide"/><Relationship Id="rId4" Target="slide31.xml" Type="http://schemas.openxmlformats.org/officeDocument/2006/relationships/slid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slide10.xml" Type="http://schemas.openxmlformats.org/officeDocument/2006/relationships/slide"/><Relationship Id="rId8" Target="slide17.xml" Type="http://schemas.openxmlformats.org/officeDocument/2006/relationships/slid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jpe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jpe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jpe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jpe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jpe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png" Type="http://schemas.openxmlformats.org/officeDocument/2006/relationships/image"/><Relationship Id="rId3" Target="../media/image35.png" Type="http://schemas.openxmlformats.org/officeDocument/2006/relationships/image"/><Relationship Id="rId4" Target="../media/image36.png" Type="http://schemas.openxmlformats.org/officeDocument/2006/relationships/image"/><Relationship Id="rId5" Target="../media/image37.sv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8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8.png" Type="http://schemas.openxmlformats.org/officeDocument/2006/relationships/image"/><Relationship Id="rId4" Target="../media/image9.sv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Relationship Id="rId7" Target="../media/image1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0.svg" Type="http://schemas.openxmlformats.org/officeDocument/2006/relationships/image"/><Relationship Id="rId11" Target="../media/image21.png" Type="http://schemas.openxmlformats.org/officeDocument/2006/relationships/image"/><Relationship Id="rId2" Target="../media/image12.png" Type="http://schemas.openxmlformats.org/officeDocument/2006/relationships/image"/><Relationship Id="rId3" Target="../media/image13.png" Type="http://schemas.openxmlformats.org/officeDocument/2006/relationships/image"/><Relationship Id="rId4" Target="../media/image14.png" Type="http://schemas.openxmlformats.org/officeDocument/2006/relationships/image"/><Relationship Id="rId5" Target="../media/image15.png" Type="http://schemas.openxmlformats.org/officeDocument/2006/relationships/image"/><Relationship Id="rId6" Target="../media/image16.png" Type="http://schemas.openxmlformats.org/officeDocument/2006/relationships/image"/><Relationship Id="rId7" Target="../media/image17.png" Type="http://schemas.openxmlformats.org/officeDocument/2006/relationships/image"/><Relationship Id="rId8" Target="../media/image18.png" Type="http://schemas.openxmlformats.org/officeDocument/2006/relationships/image"/><Relationship Id="rId9" Target="../media/image19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978472" y="6758989"/>
            <a:ext cx="8312005" cy="20408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59"/>
              </a:lnSpc>
            </a:pPr>
            <a:r>
              <a:rPr lang="en-US" sz="2899">
                <a:solidFill>
                  <a:srgbClr val="000000"/>
                </a:solidFill>
                <a:latin typeface="Bai Jamjuree"/>
              </a:rPr>
              <a:t>Presented by : </a:t>
            </a:r>
          </a:p>
          <a:p>
            <a:pPr algn="l">
              <a:lnSpc>
                <a:spcPts val="4059"/>
              </a:lnSpc>
            </a:pPr>
            <a:r>
              <a:rPr lang="en-US" sz="2899">
                <a:solidFill>
                  <a:srgbClr val="000000"/>
                </a:solidFill>
                <a:latin typeface="Bai Jamjuree"/>
                <a:cs typeface="Bai Jamjuree"/>
              </a:rPr>
              <a:t>6530182121   ธนานพ</a:t>
            </a:r>
          </a:p>
          <a:p>
            <a:pPr algn="l">
              <a:lnSpc>
                <a:spcPts val="4059"/>
              </a:lnSpc>
            </a:pPr>
            <a:r>
              <a:rPr lang="en-US" sz="2899">
                <a:solidFill>
                  <a:srgbClr val="000000"/>
                </a:solidFill>
                <a:latin typeface="Bai Jamjuree"/>
                <a:cs typeface="Bai Jamjuree"/>
              </a:rPr>
              <a:t>6530368621 วันพิชิต</a:t>
            </a:r>
          </a:p>
          <a:p>
            <a:pPr algn="l">
              <a:lnSpc>
                <a:spcPts val="4059"/>
              </a:lnSpc>
            </a:pPr>
            <a:r>
              <a:rPr lang="en-US" sz="2899">
                <a:solidFill>
                  <a:srgbClr val="000000"/>
                </a:solidFill>
                <a:latin typeface="Bai Jamjuree"/>
                <a:cs typeface="Bai Jamjuree"/>
              </a:rPr>
              <a:t>6532170021   ศิวพร</a:t>
            </a:r>
          </a:p>
        </p:txBody>
      </p:sp>
      <p:grpSp>
        <p:nvGrpSpPr>
          <p:cNvPr name="Group 3" id="3"/>
          <p:cNvGrpSpPr/>
          <p:nvPr/>
        </p:nvGrpSpPr>
        <p:grpSpPr>
          <a:xfrm rot="-1844908">
            <a:off x="12692551" y="2040161"/>
            <a:ext cx="7087456" cy="12470359"/>
            <a:chOff x="0" y="0"/>
            <a:chExt cx="660400" cy="116197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60400" cy="1161972"/>
            </a:xfrm>
            <a:custGeom>
              <a:avLst/>
              <a:gdLst/>
              <a:ahLst/>
              <a:cxnLst/>
              <a:rect r="r" b="b" t="t" l="l"/>
              <a:pathLst>
                <a:path h="1161972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36258"/>
                  </a:cubicBezTo>
                  <a:lnTo>
                    <a:pt x="660400" y="1161972"/>
                  </a:lnTo>
                  <a:lnTo>
                    <a:pt x="0" y="1161972"/>
                  </a:lnTo>
                  <a:lnTo>
                    <a:pt x="0" y="336871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E0B15E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98425"/>
              <a:ext cx="660400" cy="10635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90"/>
                </a:lnSpc>
              </a:pPr>
            </a:p>
          </p:txBody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1694379" y="2826305"/>
            <a:ext cx="6304927" cy="6304927"/>
            <a:chOff x="0" y="0"/>
            <a:chExt cx="6350000" cy="6350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655320" y="655320"/>
              <a:ext cx="5039360" cy="5039360"/>
            </a:xfrm>
            <a:custGeom>
              <a:avLst/>
              <a:gdLst/>
              <a:ahLst/>
              <a:cxnLst/>
              <a:rect r="r" b="b" t="t" l="l"/>
              <a:pathLst>
                <a:path h="5039360" w="5039360">
                  <a:moveTo>
                    <a:pt x="2519680" y="0"/>
                  </a:moveTo>
                  <a:cubicBezTo>
                    <a:pt x="1127760" y="0"/>
                    <a:pt x="0" y="1127760"/>
                    <a:pt x="0" y="2519680"/>
                  </a:cubicBezTo>
                  <a:cubicBezTo>
                    <a:pt x="0" y="3911600"/>
                    <a:pt x="1127760" y="5039360"/>
                    <a:pt x="2519680" y="5039360"/>
                  </a:cubicBezTo>
                  <a:cubicBezTo>
                    <a:pt x="3911600" y="5039360"/>
                    <a:pt x="5039360" y="3911600"/>
                    <a:pt x="5039360" y="2519680"/>
                  </a:cubicBezTo>
                  <a:cubicBezTo>
                    <a:pt x="5039360" y="1127760"/>
                    <a:pt x="3911600" y="0"/>
                    <a:pt x="2519680" y="0"/>
                  </a:cubicBez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3670" y="0"/>
                    <a:pt x="0" y="1424940"/>
                    <a:pt x="0" y="3175000"/>
                  </a:cubicBezTo>
                  <a:cubicBezTo>
                    <a:pt x="0" y="4925060"/>
                    <a:pt x="1423670" y="6350000"/>
                    <a:pt x="3175000" y="6350000"/>
                  </a:cubicBezTo>
                  <a:cubicBezTo>
                    <a:pt x="4925060" y="6350000"/>
                    <a:pt x="6350000" y="4926330"/>
                    <a:pt x="6350000" y="3175000"/>
                  </a:cubicBezTo>
                  <a:cubicBezTo>
                    <a:pt x="6350000" y="1424940"/>
                    <a:pt x="4926330" y="0"/>
                    <a:pt x="3175000" y="0"/>
                  </a:cubicBezTo>
                  <a:close/>
                  <a:moveTo>
                    <a:pt x="3175000" y="5833110"/>
                  </a:moveTo>
                  <a:cubicBezTo>
                    <a:pt x="1709420" y="5833110"/>
                    <a:pt x="516890" y="4640580"/>
                    <a:pt x="516890" y="3175000"/>
                  </a:cubicBezTo>
                  <a:cubicBezTo>
                    <a:pt x="516890" y="1709420"/>
                    <a:pt x="1709420" y="516890"/>
                    <a:pt x="3175000" y="516890"/>
                  </a:cubicBezTo>
                  <a:cubicBezTo>
                    <a:pt x="4640580" y="516890"/>
                    <a:pt x="5833110" y="1709420"/>
                    <a:pt x="5833110" y="3175000"/>
                  </a:cubicBezTo>
                  <a:cubicBezTo>
                    <a:pt x="5833110" y="4640580"/>
                    <a:pt x="4640580" y="5833110"/>
                    <a:pt x="3175000" y="5833110"/>
                  </a:cubicBezTo>
                  <a:close/>
                </a:path>
              </a:pathLst>
            </a:custGeom>
            <a:solidFill>
              <a:srgbClr val="FFFAEB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-808019" y="8563205"/>
            <a:ext cx="3086100" cy="3086100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0B15E"/>
            </a:solidFill>
            <a:ln cap="sq">
              <a:noFill/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59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5146139" y="-572397"/>
            <a:ext cx="1144795" cy="1144795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0B15E"/>
            </a:solidFill>
            <a:ln cap="sq">
              <a:noFill/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59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6707776" y="230133"/>
            <a:ext cx="684529" cy="684529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0B15E"/>
            </a:solidFill>
            <a:ln cap="sq">
              <a:noFill/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590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1978472" y="949962"/>
            <a:ext cx="721067" cy="889208"/>
          </a:xfrm>
          <a:custGeom>
            <a:avLst/>
            <a:gdLst/>
            <a:ahLst/>
            <a:cxnLst/>
            <a:rect r="r" b="b" t="t" l="l"/>
            <a:pathLst>
              <a:path h="889208" w="721067">
                <a:moveTo>
                  <a:pt x="0" y="0"/>
                </a:moveTo>
                <a:lnTo>
                  <a:pt x="721067" y="0"/>
                </a:lnTo>
                <a:lnTo>
                  <a:pt x="721067" y="889208"/>
                </a:lnTo>
                <a:lnTo>
                  <a:pt x="0" y="8892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1978472" y="2677370"/>
            <a:ext cx="9318148" cy="3895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80"/>
              </a:lnSpc>
            </a:pPr>
            <a:r>
              <a:rPr lang="en-US" sz="6400">
                <a:solidFill>
                  <a:srgbClr val="2B1511"/>
                </a:solidFill>
                <a:cs typeface="Bai Jamjuree Bold"/>
              </a:rPr>
              <a:t>การศึกษาปัจจัยที่เกี่ยวข้องกับการเข้าดูพอดแคสต์ของคนไทยด้วยหลักการทางสถิติ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2928245" y="1086113"/>
            <a:ext cx="1888784" cy="6962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81"/>
              </a:lnSpc>
            </a:pPr>
            <a:r>
              <a:rPr lang="en-US" sz="2261" spc="-45">
                <a:solidFill>
                  <a:srgbClr val="2B1511"/>
                </a:solidFill>
                <a:latin typeface="DM Sans Bold Italics"/>
              </a:rPr>
              <a:t>Engineering Statistics II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0B15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748654" y="2905790"/>
            <a:ext cx="11808104" cy="11174300"/>
            <a:chOff x="0" y="0"/>
            <a:chExt cx="858902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58902" cy="812800"/>
            </a:xfrm>
            <a:custGeom>
              <a:avLst/>
              <a:gdLst/>
              <a:ahLst/>
              <a:cxnLst/>
              <a:rect r="r" b="b" t="t" l="l"/>
              <a:pathLst>
                <a:path h="812800" w="858902">
                  <a:moveTo>
                    <a:pt x="429451" y="0"/>
                  </a:moveTo>
                  <a:cubicBezTo>
                    <a:pt x="192272" y="0"/>
                    <a:pt x="0" y="181951"/>
                    <a:pt x="0" y="406400"/>
                  </a:cubicBezTo>
                  <a:cubicBezTo>
                    <a:pt x="0" y="630849"/>
                    <a:pt x="192272" y="812800"/>
                    <a:pt x="429451" y="812800"/>
                  </a:cubicBezTo>
                  <a:cubicBezTo>
                    <a:pt x="666630" y="812800"/>
                    <a:pt x="858902" y="630849"/>
                    <a:pt x="858902" y="406400"/>
                  </a:cubicBezTo>
                  <a:cubicBezTo>
                    <a:pt x="858902" y="181951"/>
                    <a:pt x="666630" y="0"/>
                    <a:pt x="429451" y="0"/>
                  </a:cubicBezTo>
                  <a:close/>
                </a:path>
              </a:pathLst>
            </a:custGeom>
            <a:solidFill>
              <a:srgbClr val="FFFAEB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80522" y="47625"/>
              <a:ext cx="697858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59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3463523" y="-6460617"/>
            <a:ext cx="12607523" cy="12607523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AEB"/>
            </a:solidFill>
            <a:ln cap="sq">
              <a:noFill/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590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5652706" y="-1342412"/>
            <a:ext cx="4320933" cy="2371112"/>
          </a:xfrm>
          <a:custGeom>
            <a:avLst/>
            <a:gdLst/>
            <a:ahLst/>
            <a:cxnLst/>
            <a:rect r="r" b="b" t="t" l="l"/>
            <a:pathLst>
              <a:path h="2371112" w="4320933">
                <a:moveTo>
                  <a:pt x="0" y="0"/>
                </a:moveTo>
                <a:lnTo>
                  <a:pt x="4320933" y="0"/>
                </a:lnTo>
                <a:lnTo>
                  <a:pt x="4320933" y="2371112"/>
                </a:lnTo>
                <a:lnTo>
                  <a:pt x="0" y="23711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1360469" y="9331122"/>
            <a:ext cx="3924501" cy="2153570"/>
          </a:xfrm>
          <a:custGeom>
            <a:avLst/>
            <a:gdLst/>
            <a:ahLst/>
            <a:cxnLst/>
            <a:rect r="r" b="b" t="t" l="l"/>
            <a:pathLst>
              <a:path h="2153570" w="3924501">
                <a:moveTo>
                  <a:pt x="0" y="0"/>
                </a:moveTo>
                <a:lnTo>
                  <a:pt x="3924501" y="0"/>
                </a:lnTo>
                <a:lnTo>
                  <a:pt x="3924501" y="2153570"/>
                </a:lnTo>
                <a:lnTo>
                  <a:pt x="0" y="21535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1023687" y="5450019"/>
            <a:ext cx="6789485" cy="30429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55649" indent="-377824" lvl="1">
              <a:lnSpc>
                <a:spcPts val="8364"/>
              </a:lnSpc>
              <a:buFont typeface="Arial"/>
              <a:buChar char="•"/>
            </a:pPr>
            <a:r>
              <a:rPr lang="en-US" sz="3499">
                <a:solidFill>
                  <a:srgbClr val="000000"/>
                </a:solidFill>
                <a:cs typeface="Bai Jamjuree"/>
              </a:rPr>
              <a:t>การเก็บข้อมูล</a:t>
            </a:r>
          </a:p>
          <a:p>
            <a:pPr algn="l" marL="755649" indent="-377824" lvl="1">
              <a:lnSpc>
                <a:spcPts val="8364"/>
              </a:lnSpc>
              <a:buFont typeface="Arial"/>
              <a:buChar char="•"/>
            </a:pPr>
            <a:r>
              <a:rPr lang="en-US" sz="3499">
                <a:solidFill>
                  <a:srgbClr val="000000"/>
                </a:solidFill>
                <a:cs typeface="Bai Jamjuree"/>
              </a:rPr>
              <a:t>การจัดการข้อมูล</a:t>
            </a:r>
          </a:p>
          <a:p>
            <a:pPr algn="l" marL="755649" indent="-377824" lvl="1">
              <a:lnSpc>
                <a:spcPts val="8364"/>
              </a:lnSpc>
              <a:buFont typeface="Arial"/>
              <a:buChar char="•"/>
            </a:pPr>
            <a:r>
              <a:rPr lang="en-US" sz="3499">
                <a:solidFill>
                  <a:srgbClr val="000000"/>
                </a:solidFill>
                <a:cs typeface="Bai Jamjuree"/>
              </a:rPr>
              <a:t>การออกแบบการวิเคราะห์ข้อมูล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601781" y="575363"/>
            <a:ext cx="6627284" cy="4075021"/>
            <a:chOff x="0" y="0"/>
            <a:chExt cx="8836379" cy="5433361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0" y="1480486"/>
              <a:ext cx="8836379" cy="39528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11760"/>
                </a:lnSpc>
                <a:spcBef>
                  <a:spcPct val="0"/>
                </a:spcBef>
              </a:pPr>
              <a:r>
                <a:rPr lang="en-US" sz="9800">
                  <a:solidFill>
                    <a:srgbClr val="2B1511"/>
                  </a:solidFill>
                  <a:cs typeface="Bai Jamjuree Bold"/>
                </a:rPr>
                <a:t>ขั้นตอนการดำเนินงาน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1494489" y="-9525"/>
              <a:ext cx="5847401" cy="8985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5280"/>
                </a:lnSpc>
                <a:spcBef>
                  <a:spcPct val="0"/>
                </a:spcBef>
              </a:pPr>
              <a:r>
                <a:rPr lang="en-US" sz="4400">
                  <a:solidFill>
                    <a:srgbClr val="2B1511"/>
                  </a:solidFill>
                  <a:latin typeface="Bai Jamjuree Bold"/>
                  <a:cs typeface="Bai Jamjuree Bold"/>
                </a:rPr>
                <a:t>บทที่ 3</a:t>
              </a:r>
            </a:p>
          </p:txBody>
        </p: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917337" y="498532"/>
            <a:ext cx="6622303" cy="1320724"/>
            <a:chOff x="0" y="0"/>
            <a:chExt cx="1744146" cy="34784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744146" cy="347845"/>
            </a:xfrm>
            <a:custGeom>
              <a:avLst/>
              <a:gdLst/>
              <a:ahLst/>
              <a:cxnLst/>
              <a:rect r="r" b="b" t="t" l="l"/>
              <a:pathLst>
                <a:path h="347845" w="1744146">
                  <a:moveTo>
                    <a:pt x="59622" y="0"/>
                  </a:moveTo>
                  <a:lnTo>
                    <a:pt x="1684523" y="0"/>
                  </a:lnTo>
                  <a:cubicBezTo>
                    <a:pt x="1700336" y="0"/>
                    <a:pt x="1715501" y="6282"/>
                    <a:pt x="1726683" y="17463"/>
                  </a:cubicBezTo>
                  <a:cubicBezTo>
                    <a:pt x="1737864" y="28644"/>
                    <a:pt x="1744146" y="43810"/>
                    <a:pt x="1744146" y="59622"/>
                  </a:cubicBezTo>
                  <a:lnTo>
                    <a:pt x="1744146" y="288223"/>
                  </a:lnTo>
                  <a:cubicBezTo>
                    <a:pt x="1744146" y="321151"/>
                    <a:pt x="1717452" y="347845"/>
                    <a:pt x="1684523" y="347845"/>
                  </a:cubicBezTo>
                  <a:lnTo>
                    <a:pt x="59622" y="347845"/>
                  </a:lnTo>
                  <a:cubicBezTo>
                    <a:pt x="43810" y="347845"/>
                    <a:pt x="28644" y="341563"/>
                    <a:pt x="17463" y="330382"/>
                  </a:cubicBezTo>
                  <a:cubicBezTo>
                    <a:pt x="6282" y="319201"/>
                    <a:pt x="0" y="304035"/>
                    <a:pt x="0" y="288223"/>
                  </a:cubicBezTo>
                  <a:lnTo>
                    <a:pt x="0" y="59622"/>
                  </a:lnTo>
                  <a:cubicBezTo>
                    <a:pt x="0" y="43810"/>
                    <a:pt x="6282" y="28644"/>
                    <a:pt x="17463" y="17463"/>
                  </a:cubicBezTo>
                  <a:cubicBezTo>
                    <a:pt x="28644" y="6282"/>
                    <a:pt x="43810" y="0"/>
                    <a:pt x="59622" y="0"/>
                  </a:cubicBezTo>
                  <a:close/>
                </a:path>
              </a:pathLst>
            </a:custGeom>
            <a:solidFill>
              <a:srgbClr val="CEF3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744146" cy="3954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060"/>
                </a:lnSpc>
              </a:pPr>
              <a:r>
                <a:rPr lang="en-US" sz="2900">
                  <a:solidFill>
                    <a:srgbClr val="000000"/>
                  </a:solidFill>
                  <a:cs typeface="Bai Jamjuree Bold"/>
                </a:rPr>
                <a:t>ดึงข้อมูล</a:t>
              </a:r>
              <a:r>
                <a:rPr lang="en-US" sz="2900">
                  <a:solidFill>
                    <a:srgbClr val="000000"/>
                  </a:solidFill>
                  <a:cs typeface="Bai Jamjuree"/>
                </a:rPr>
                <a:t>ด้วยคำสั่ง </a:t>
              </a:r>
              <a:r>
                <a:rPr lang="en-US" sz="2900">
                  <a:solidFill>
                    <a:srgbClr val="000000"/>
                  </a:solidFill>
                  <a:latin typeface="Bai Jamjuree Bold"/>
                </a:rPr>
                <a:t>IMPORTXML</a:t>
              </a:r>
              <a:r>
                <a:rPr lang="en-US" sz="2900">
                  <a:solidFill>
                    <a:srgbClr val="000000"/>
                  </a:solidFill>
                  <a:latin typeface="Bai Jamjuree"/>
                  <a:cs typeface="Bai Jamjuree"/>
                </a:rPr>
                <a:t> บน Google Sheet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761058" y="450400"/>
            <a:ext cx="5361867" cy="1416989"/>
            <a:chOff x="0" y="0"/>
            <a:chExt cx="1412179" cy="37319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412179" cy="373199"/>
            </a:xfrm>
            <a:custGeom>
              <a:avLst/>
              <a:gdLst/>
              <a:ahLst/>
              <a:cxnLst/>
              <a:rect r="r" b="b" t="t" l="l"/>
              <a:pathLst>
                <a:path h="373199" w="1412179">
                  <a:moveTo>
                    <a:pt x="17327" y="0"/>
                  </a:moveTo>
                  <a:lnTo>
                    <a:pt x="1394852" y="0"/>
                  </a:lnTo>
                  <a:cubicBezTo>
                    <a:pt x="1399448" y="0"/>
                    <a:pt x="1403855" y="1825"/>
                    <a:pt x="1407104" y="5075"/>
                  </a:cubicBezTo>
                  <a:cubicBezTo>
                    <a:pt x="1410354" y="8324"/>
                    <a:pt x="1412179" y="12731"/>
                    <a:pt x="1412179" y="17327"/>
                  </a:cubicBezTo>
                  <a:lnTo>
                    <a:pt x="1412179" y="355872"/>
                  </a:lnTo>
                  <a:cubicBezTo>
                    <a:pt x="1412179" y="360467"/>
                    <a:pt x="1410354" y="364875"/>
                    <a:pt x="1407104" y="368124"/>
                  </a:cubicBezTo>
                  <a:cubicBezTo>
                    <a:pt x="1403855" y="371373"/>
                    <a:pt x="1399448" y="373199"/>
                    <a:pt x="1394852" y="373199"/>
                  </a:cubicBezTo>
                  <a:lnTo>
                    <a:pt x="17327" y="373199"/>
                  </a:lnTo>
                  <a:cubicBezTo>
                    <a:pt x="7757" y="373199"/>
                    <a:pt x="0" y="365441"/>
                    <a:pt x="0" y="355872"/>
                  </a:cubicBezTo>
                  <a:lnTo>
                    <a:pt x="0" y="17327"/>
                  </a:lnTo>
                  <a:cubicBezTo>
                    <a:pt x="0" y="12731"/>
                    <a:pt x="1825" y="8324"/>
                    <a:pt x="5075" y="5075"/>
                  </a:cubicBezTo>
                  <a:cubicBezTo>
                    <a:pt x="8324" y="1825"/>
                    <a:pt x="12731" y="0"/>
                    <a:pt x="17327" y="0"/>
                  </a:cubicBezTo>
                  <a:close/>
                </a:path>
              </a:pathLst>
            </a:custGeom>
            <a:solidFill>
              <a:srgbClr val="FFC331"/>
            </a:solidFill>
            <a:ln cap="sq">
              <a:noFill/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95250"/>
              <a:ext cx="1412179" cy="4684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7484"/>
                </a:lnSpc>
                <a:spcBef>
                  <a:spcPct val="0"/>
                </a:spcBef>
              </a:pPr>
              <a:r>
                <a:rPr lang="en-US" sz="5346">
                  <a:solidFill>
                    <a:srgbClr val="2B1511"/>
                  </a:solidFill>
                  <a:cs typeface="Bai Jamjuree Bold"/>
                </a:rPr>
                <a:t>การเก็บข้อมูล</a:t>
              </a:r>
            </a:p>
          </p:txBody>
        </p:sp>
      </p:grpSp>
      <p:sp>
        <p:nvSpPr>
          <p:cNvPr name="AutoShape 8" id="8"/>
          <p:cNvSpPr/>
          <p:nvPr/>
        </p:nvSpPr>
        <p:spPr>
          <a:xfrm>
            <a:off x="6122925" y="1158894"/>
            <a:ext cx="1794412" cy="0"/>
          </a:xfrm>
          <a:prstGeom prst="line">
            <a:avLst/>
          </a:prstGeom>
          <a:ln cap="flat" w="66675">
            <a:solidFill>
              <a:srgbClr val="000000"/>
            </a:solidFill>
            <a:prstDash val="sysDash"/>
            <a:headEnd type="none" len="sm" w="sm"/>
            <a:tailEnd type="arrow" len="sm" w="med"/>
          </a:ln>
        </p:spPr>
      </p:sp>
      <p:grpSp>
        <p:nvGrpSpPr>
          <p:cNvPr name="Group 9" id="9"/>
          <p:cNvGrpSpPr/>
          <p:nvPr/>
        </p:nvGrpSpPr>
        <p:grpSpPr>
          <a:xfrm rot="0">
            <a:off x="-2466402" y="9768318"/>
            <a:ext cx="23220804" cy="537732"/>
            <a:chOff x="0" y="0"/>
            <a:chExt cx="6115767" cy="14162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115767" cy="141625"/>
            </a:xfrm>
            <a:custGeom>
              <a:avLst/>
              <a:gdLst/>
              <a:ahLst/>
              <a:cxnLst/>
              <a:rect r="r" b="b" t="t" l="l"/>
              <a:pathLst>
                <a:path h="141625" w="6115767">
                  <a:moveTo>
                    <a:pt x="0" y="0"/>
                  </a:moveTo>
                  <a:lnTo>
                    <a:pt x="6115767" y="0"/>
                  </a:lnTo>
                  <a:lnTo>
                    <a:pt x="6115767" y="141625"/>
                  </a:lnTo>
                  <a:lnTo>
                    <a:pt x="0" y="141625"/>
                  </a:lnTo>
                  <a:close/>
                </a:path>
              </a:pathLst>
            </a:custGeom>
            <a:solidFill>
              <a:srgbClr val="FFF0A2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28575"/>
              <a:ext cx="6115767" cy="1702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90"/>
                </a:lnSpc>
              </a:pPr>
              <a:r>
                <a:rPr lang="en-US" sz="1850">
                  <a:solidFill>
                    <a:srgbClr val="000000"/>
                  </a:solidFill>
                  <a:latin typeface="Bai Jamjuree Bold"/>
                  <a:cs typeface="Bai Jamjuree Bold"/>
                </a:rPr>
                <a:t>บทที่ 3 ผลการดำเนินงาน</a:t>
              </a: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1365473" y="3817571"/>
            <a:ext cx="2128902" cy="2128902"/>
          </a:xfrm>
          <a:custGeom>
            <a:avLst/>
            <a:gdLst/>
            <a:ahLst/>
            <a:cxnLst/>
            <a:rect r="r" b="b" t="t" l="l"/>
            <a:pathLst>
              <a:path h="2128902" w="2128902">
                <a:moveTo>
                  <a:pt x="0" y="0"/>
                </a:moveTo>
                <a:lnTo>
                  <a:pt x="2128902" y="0"/>
                </a:lnTo>
                <a:lnTo>
                  <a:pt x="2128902" y="2128902"/>
                </a:lnTo>
                <a:lnTo>
                  <a:pt x="0" y="21289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416199" y="6377283"/>
            <a:ext cx="2027451" cy="2027451"/>
          </a:xfrm>
          <a:custGeom>
            <a:avLst/>
            <a:gdLst/>
            <a:ahLst/>
            <a:cxnLst/>
            <a:rect r="r" b="b" t="t" l="l"/>
            <a:pathLst>
              <a:path h="2027451" w="2027451">
                <a:moveTo>
                  <a:pt x="0" y="0"/>
                </a:moveTo>
                <a:lnTo>
                  <a:pt x="2027451" y="0"/>
                </a:lnTo>
                <a:lnTo>
                  <a:pt x="2027451" y="2027450"/>
                </a:lnTo>
                <a:lnTo>
                  <a:pt x="0" y="20274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AutoShape 14" id="14"/>
          <p:cNvSpPr/>
          <p:nvPr/>
        </p:nvSpPr>
        <p:spPr>
          <a:xfrm>
            <a:off x="3772703" y="4848685"/>
            <a:ext cx="4943116" cy="1097788"/>
          </a:xfrm>
          <a:prstGeom prst="line">
            <a:avLst/>
          </a:prstGeom>
          <a:ln cap="flat" w="66675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5" id="15"/>
          <p:cNvSpPr/>
          <p:nvPr/>
        </p:nvSpPr>
        <p:spPr>
          <a:xfrm flipV="true">
            <a:off x="3772703" y="6186293"/>
            <a:ext cx="4943116" cy="1171378"/>
          </a:xfrm>
          <a:prstGeom prst="line">
            <a:avLst/>
          </a:prstGeom>
          <a:ln cap="flat" w="66675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16" id="16"/>
          <p:cNvGrpSpPr/>
          <p:nvPr/>
        </p:nvGrpSpPr>
        <p:grpSpPr>
          <a:xfrm rot="0">
            <a:off x="8862433" y="4906515"/>
            <a:ext cx="6465074" cy="2079917"/>
            <a:chOff x="0" y="0"/>
            <a:chExt cx="1702735" cy="547797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702735" cy="547797"/>
            </a:xfrm>
            <a:custGeom>
              <a:avLst/>
              <a:gdLst/>
              <a:ahLst/>
              <a:cxnLst/>
              <a:rect r="r" b="b" t="t" l="l"/>
              <a:pathLst>
                <a:path h="547797" w="1702735">
                  <a:moveTo>
                    <a:pt x="61072" y="0"/>
                  </a:moveTo>
                  <a:lnTo>
                    <a:pt x="1641663" y="0"/>
                  </a:lnTo>
                  <a:cubicBezTo>
                    <a:pt x="1675392" y="0"/>
                    <a:pt x="1702735" y="27343"/>
                    <a:pt x="1702735" y="61072"/>
                  </a:cubicBezTo>
                  <a:lnTo>
                    <a:pt x="1702735" y="486725"/>
                  </a:lnTo>
                  <a:cubicBezTo>
                    <a:pt x="1702735" y="502922"/>
                    <a:pt x="1696301" y="518456"/>
                    <a:pt x="1684848" y="529909"/>
                  </a:cubicBezTo>
                  <a:cubicBezTo>
                    <a:pt x="1673394" y="541363"/>
                    <a:pt x="1657860" y="547797"/>
                    <a:pt x="1641663" y="547797"/>
                  </a:cubicBezTo>
                  <a:lnTo>
                    <a:pt x="61072" y="547797"/>
                  </a:lnTo>
                  <a:cubicBezTo>
                    <a:pt x="44875" y="547797"/>
                    <a:pt x="29341" y="541363"/>
                    <a:pt x="17888" y="529909"/>
                  </a:cubicBezTo>
                  <a:cubicBezTo>
                    <a:pt x="6434" y="518456"/>
                    <a:pt x="0" y="502922"/>
                    <a:pt x="0" y="486725"/>
                  </a:cubicBezTo>
                  <a:lnTo>
                    <a:pt x="0" y="61072"/>
                  </a:lnTo>
                  <a:cubicBezTo>
                    <a:pt x="0" y="44875"/>
                    <a:pt x="6434" y="29341"/>
                    <a:pt x="17888" y="17888"/>
                  </a:cubicBezTo>
                  <a:cubicBezTo>
                    <a:pt x="29341" y="6434"/>
                    <a:pt x="44875" y="0"/>
                    <a:pt x="61072" y="0"/>
                  </a:cubicBezTo>
                  <a:close/>
                </a:path>
              </a:pathLst>
            </a:custGeom>
            <a:solidFill>
              <a:srgbClr val="E0B15E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47625"/>
              <a:ext cx="1702735" cy="5954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80"/>
                </a:lnSpc>
              </a:pPr>
              <a:r>
                <a:rPr lang="en-US" sz="3200">
                  <a:solidFill>
                    <a:srgbClr val="000000"/>
                  </a:solidFill>
                  <a:latin typeface="Bai Jamjuree"/>
                  <a:cs typeface="Bai Jamjuree"/>
                </a:rPr>
                <a:t>เก็บและเรียบเรียงข้อมูลใน google sheets </a:t>
              </a: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2026324" y="3183348"/>
            <a:ext cx="807200" cy="5282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Bai Jamjuree Bold"/>
              </a:rPr>
              <a:t>URL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4446590" y="4073847"/>
            <a:ext cx="3598003" cy="4812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>
                <a:solidFill>
                  <a:srgbClr val="000000"/>
                </a:solidFill>
                <a:latin typeface="Chonburi"/>
              </a:rPr>
              <a:t>=importxml(“url”)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4446590" y="7333858"/>
            <a:ext cx="3598003" cy="4812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>
                <a:solidFill>
                  <a:srgbClr val="000000"/>
                </a:solidFill>
                <a:latin typeface="Chonburi"/>
              </a:rPr>
              <a:t>=importxml(“url”)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816828" y="2178841"/>
            <a:ext cx="14201019" cy="5282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Bai Jamjuree Bold"/>
                <a:cs typeface="Bai Jamjuree Bold"/>
              </a:rPr>
              <a:t>importxml เป็นการนำเข้าข้อมูลจากภายนอกเข้ามาใน google sheet โดยใช้ url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>
  <p:cSld>
    <p:bg>
      <p:bgPr>
        <a:solidFill>
          <a:srgbClr val="FFFA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21129" y="450400"/>
            <a:ext cx="5572114" cy="1421566"/>
            <a:chOff x="0" y="0"/>
            <a:chExt cx="1467553" cy="37440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67553" cy="374404"/>
            </a:xfrm>
            <a:custGeom>
              <a:avLst/>
              <a:gdLst/>
              <a:ahLst/>
              <a:cxnLst/>
              <a:rect r="r" b="b" t="t" l="l"/>
              <a:pathLst>
                <a:path h="374404" w="1467553">
                  <a:moveTo>
                    <a:pt x="16673" y="0"/>
                  </a:moveTo>
                  <a:lnTo>
                    <a:pt x="1450880" y="0"/>
                  </a:lnTo>
                  <a:cubicBezTo>
                    <a:pt x="1460088" y="0"/>
                    <a:pt x="1467553" y="7465"/>
                    <a:pt x="1467553" y="16673"/>
                  </a:cubicBezTo>
                  <a:lnTo>
                    <a:pt x="1467553" y="357731"/>
                  </a:lnTo>
                  <a:cubicBezTo>
                    <a:pt x="1467553" y="366940"/>
                    <a:pt x="1460088" y="374404"/>
                    <a:pt x="1450880" y="374404"/>
                  </a:cubicBezTo>
                  <a:lnTo>
                    <a:pt x="16673" y="374404"/>
                  </a:lnTo>
                  <a:cubicBezTo>
                    <a:pt x="7465" y="374404"/>
                    <a:pt x="0" y="366940"/>
                    <a:pt x="0" y="357731"/>
                  </a:cubicBezTo>
                  <a:lnTo>
                    <a:pt x="0" y="16673"/>
                  </a:lnTo>
                  <a:cubicBezTo>
                    <a:pt x="0" y="7465"/>
                    <a:pt x="7465" y="0"/>
                    <a:pt x="16673" y="0"/>
                  </a:cubicBezTo>
                  <a:close/>
                </a:path>
              </a:pathLst>
            </a:custGeom>
            <a:solidFill>
              <a:srgbClr val="FFC331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95250"/>
              <a:ext cx="1467553" cy="4696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7484"/>
                </a:lnSpc>
                <a:spcBef>
                  <a:spcPct val="0"/>
                </a:spcBef>
              </a:pPr>
              <a:r>
                <a:rPr lang="en-US" sz="5346">
                  <a:solidFill>
                    <a:srgbClr val="2B1511"/>
                  </a:solidFill>
                  <a:cs typeface="Bai Jamjuree Bold"/>
                </a:rPr>
                <a:t>การจัดการข้อมูล</a:t>
              </a:r>
            </a:p>
          </p:txBody>
        </p:sp>
      </p:grpSp>
      <p:sp>
        <p:nvSpPr>
          <p:cNvPr name="AutoShape 5" id="5"/>
          <p:cNvSpPr/>
          <p:nvPr/>
        </p:nvSpPr>
        <p:spPr>
          <a:xfrm>
            <a:off x="6393243" y="1161183"/>
            <a:ext cx="1269317" cy="0"/>
          </a:xfrm>
          <a:prstGeom prst="line">
            <a:avLst/>
          </a:prstGeom>
          <a:ln cap="flat" w="66675">
            <a:solidFill>
              <a:srgbClr val="000000"/>
            </a:solidFill>
            <a:prstDash val="sysDash"/>
            <a:headEnd type="none" len="sm" w="sm"/>
            <a:tailEnd type="arrow" len="sm" w="med"/>
          </a:ln>
        </p:spPr>
      </p:sp>
      <p:grpSp>
        <p:nvGrpSpPr>
          <p:cNvPr name="Group 6" id="6"/>
          <p:cNvGrpSpPr/>
          <p:nvPr/>
        </p:nvGrpSpPr>
        <p:grpSpPr>
          <a:xfrm rot="0">
            <a:off x="-2466402" y="9768318"/>
            <a:ext cx="23220804" cy="537732"/>
            <a:chOff x="0" y="0"/>
            <a:chExt cx="6115767" cy="14162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115767" cy="141625"/>
            </a:xfrm>
            <a:custGeom>
              <a:avLst/>
              <a:gdLst/>
              <a:ahLst/>
              <a:cxnLst/>
              <a:rect r="r" b="b" t="t" l="l"/>
              <a:pathLst>
                <a:path h="141625" w="6115767">
                  <a:moveTo>
                    <a:pt x="0" y="0"/>
                  </a:moveTo>
                  <a:lnTo>
                    <a:pt x="6115767" y="0"/>
                  </a:lnTo>
                  <a:lnTo>
                    <a:pt x="6115767" y="141625"/>
                  </a:lnTo>
                  <a:lnTo>
                    <a:pt x="0" y="141625"/>
                  </a:lnTo>
                  <a:close/>
                </a:path>
              </a:pathLst>
            </a:custGeom>
            <a:solidFill>
              <a:srgbClr val="FFF0A2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28575"/>
              <a:ext cx="6115767" cy="1702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90"/>
                </a:lnSpc>
              </a:pPr>
              <a:r>
                <a:rPr lang="en-US" sz="1850">
                  <a:solidFill>
                    <a:srgbClr val="000000"/>
                  </a:solidFill>
                  <a:latin typeface="Bai Jamjuree Bold"/>
                  <a:cs typeface="Bai Jamjuree Bold"/>
                </a:rPr>
                <a:t>บทที่ 3 ผลการดำเนินงาน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7662560" y="500821"/>
            <a:ext cx="7824716" cy="1320724"/>
            <a:chOff x="0" y="0"/>
            <a:chExt cx="2060831" cy="34784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060831" cy="347845"/>
            </a:xfrm>
            <a:custGeom>
              <a:avLst/>
              <a:gdLst/>
              <a:ahLst/>
              <a:cxnLst/>
              <a:rect r="r" b="b" t="t" l="l"/>
              <a:pathLst>
                <a:path h="347845" w="2060831">
                  <a:moveTo>
                    <a:pt x="50460" y="0"/>
                  </a:moveTo>
                  <a:lnTo>
                    <a:pt x="2010370" y="0"/>
                  </a:lnTo>
                  <a:cubicBezTo>
                    <a:pt x="2038239" y="0"/>
                    <a:pt x="2060831" y="22592"/>
                    <a:pt x="2060831" y="50460"/>
                  </a:cubicBezTo>
                  <a:lnTo>
                    <a:pt x="2060831" y="297385"/>
                  </a:lnTo>
                  <a:cubicBezTo>
                    <a:pt x="2060831" y="325253"/>
                    <a:pt x="2038239" y="347845"/>
                    <a:pt x="2010370" y="347845"/>
                  </a:cubicBezTo>
                  <a:lnTo>
                    <a:pt x="50460" y="347845"/>
                  </a:lnTo>
                  <a:cubicBezTo>
                    <a:pt x="37077" y="347845"/>
                    <a:pt x="24243" y="342529"/>
                    <a:pt x="14779" y="333065"/>
                  </a:cubicBezTo>
                  <a:cubicBezTo>
                    <a:pt x="5316" y="323602"/>
                    <a:pt x="0" y="310768"/>
                    <a:pt x="0" y="297385"/>
                  </a:cubicBezTo>
                  <a:lnTo>
                    <a:pt x="0" y="50460"/>
                  </a:lnTo>
                  <a:cubicBezTo>
                    <a:pt x="0" y="37077"/>
                    <a:pt x="5316" y="24243"/>
                    <a:pt x="14779" y="14779"/>
                  </a:cubicBezTo>
                  <a:cubicBezTo>
                    <a:pt x="24243" y="5316"/>
                    <a:pt x="37077" y="0"/>
                    <a:pt x="50460" y="0"/>
                  </a:cubicBezTo>
                  <a:close/>
                </a:path>
              </a:pathLst>
            </a:custGeom>
            <a:solidFill>
              <a:srgbClr val="CEF3F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2060831" cy="3954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060"/>
                </a:lnSpc>
              </a:pPr>
              <a:r>
                <a:rPr lang="en-US" sz="2900">
                  <a:solidFill>
                    <a:srgbClr val="000000"/>
                  </a:solidFill>
                  <a:cs typeface="Bai Jamjuree Bold"/>
                </a:rPr>
                <a:t>จัดการข้อมูล</a:t>
              </a:r>
              <a:r>
                <a:rPr lang="en-US" sz="2900">
                  <a:solidFill>
                    <a:srgbClr val="000000"/>
                  </a:solidFill>
                  <a:cs typeface="Bai Jamjuree"/>
                </a:rPr>
                <a:t>ด้วยโปรแกรม</a:t>
              </a:r>
              <a:r>
                <a:rPr lang="en-US" sz="2900">
                  <a:solidFill>
                    <a:srgbClr val="000000"/>
                  </a:solidFill>
                  <a:latin typeface="Bai Jamjuree Bold"/>
                </a:rPr>
                <a:t> Microsoft Excel</a:t>
              </a:r>
            </a:p>
            <a:p>
              <a:pPr algn="ctr">
                <a:lnSpc>
                  <a:spcPts val="4060"/>
                </a:lnSpc>
              </a:pPr>
              <a:r>
                <a:rPr lang="en-US" sz="2900">
                  <a:solidFill>
                    <a:srgbClr val="000000"/>
                  </a:solidFill>
                  <a:cs typeface="Bai Jamjuree"/>
                </a:rPr>
                <a:t>และ</a:t>
              </a:r>
              <a:r>
                <a:rPr lang="en-US" sz="2900">
                  <a:solidFill>
                    <a:srgbClr val="000000"/>
                  </a:solidFill>
                  <a:latin typeface="Bai Jamjuree Bold"/>
                  <a:cs typeface="Bai Jamjuree Bold"/>
                </a:rPr>
                <a:t> Library ที่ชื่อ Pandas ใน Python</a:t>
              </a:r>
            </a:p>
          </p:txBody>
        </p:sp>
      </p:grpSp>
      <p:graphicFrame>
        <p:nvGraphicFramePr>
          <p:cNvPr name="Table 12" id="12"/>
          <p:cNvGraphicFramePr>
            <a:graphicFrameLocks noGrp="true"/>
          </p:cNvGraphicFramePr>
          <p:nvPr/>
        </p:nvGraphicFramePr>
        <p:xfrm>
          <a:off x="1028700" y="6762750"/>
          <a:ext cx="6586131" cy="2495550"/>
        </p:xfrm>
        <a:graphic>
          <a:graphicData uri="http://schemas.openxmlformats.org/drawingml/2006/table">
            <a:tbl>
              <a:tblPr/>
              <a:tblGrid>
                <a:gridCol w="2257122"/>
                <a:gridCol w="2395930"/>
                <a:gridCol w="1933079"/>
              </a:tblGrid>
              <a:tr h="96726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Bai Jamjuree Bold"/>
                        </a:rPr>
                        <a:t>Viewcount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D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Bai Jamjuree Bold"/>
                        </a:rPr>
                        <a:t>Likecount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D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Bai Jamjuree Bold"/>
                        </a:rPr>
                        <a:t>Duration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DCD"/>
                    </a:solidFill>
                  </a:tcPr>
                </a:tc>
              </a:tr>
              <a:tr h="152828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Bai Jamjuree"/>
                        </a:rPr>
                        <a:t>10000 views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Bai Jamjuree"/>
                        </a:rPr>
                        <a:t>Like this video along with 100 other people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Bai Jamjuree"/>
                        </a:rPr>
                        <a:t>40:30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name="Table 13" id="13"/>
          <p:cNvGraphicFramePr>
            <a:graphicFrameLocks noGrp="true"/>
          </p:cNvGraphicFramePr>
          <p:nvPr/>
        </p:nvGraphicFramePr>
        <p:xfrm>
          <a:off x="10302905" y="6762750"/>
          <a:ext cx="5768381" cy="2495550"/>
        </p:xfrm>
        <a:graphic>
          <a:graphicData uri="http://schemas.openxmlformats.org/drawingml/2006/table">
            <a:tbl>
              <a:tblPr/>
              <a:tblGrid>
                <a:gridCol w="1685953"/>
                <a:gridCol w="1655718"/>
                <a:gridCol w="2426711"/>
              </a:tblGrid>
              <a:tr h="96726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Bai Jamjuree Bold"/>
                        </a:rPr>
                        <a:t>View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D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Bai Jamjuree Bold"/>
                        </a:rPr>
                        <a:t>Like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D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Bai Jamjuree Bold"/>
                        </a:rPr>
                        <a:t>Duration (Min)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DCD"/>
                    </a:solidFill>
                  </a:tcPr>
                </a:tc>
              </a:tr>
              <a:tr h="152828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Bai Jamjuree"/>
                        </a:rPr>
                        <a:t>10000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Bai Jamjuree"/>
                        </a:rPr>
                        <a:t>100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Bai Jamjuree"/>
                        </a:rPr>
                        <a:t>40.5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14" id="14"/>
          <p:cNvSpPr txBox="true"/>
          <p:nvPr/>
        </p:nvSpPr>
        <p:spPr>
          <a:xfrm rot="0">
            <a:off x="821129" y="6031521"/>
            <a:ext cx="1841500" cy="4152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cs typeface="Bai Jamjuree Bold"/>
              </a:rPr>
              <a:t>ตัวอย่างข้อมูล</a:t>
            </a:r>
          </a:p>
        </p:txBody>
      </p:sp>
      <p:sp>
        <p:nvSpPr>
          <p:cNvPr name="AutoShape 15" id="15"/>
          <p:cNvSpPr/>
          <p:nvPr/>
        </p:nvSpPr>
        <p:spPr>
          <a:xfrm>
            <a:off x="7614831" y="8010525"/>
            <a:ext cx="2688074" cy="0"/>
          </a:xfrm>
          <a:prstGeom prst="line">
            <a:avLst/>
          </a:prstGeom>
          <a:ln cap="flat" w="66675">
            <a:solidFill>
              <a:srgbClr val="000000"/>
            </a:solidFill>
            <a:prstDash val="sysDash"/>
            <a:headEnd type="none" len="sm" w="sm"/>
            <a:tailEnd type="arrow" len="sm" w="med"/>
          </a:ln>
        </p:spPr>
      </p:sp>
      <p:sp>
        <p:nvSpPr>
          <p:cNvPr name="TextBox 16" id="16"/>
          <p:cNvSpPr txBox="true"/>
          <p:nvPr/>
        </p:nvSpPr>
        <p:spPr>
          <a:xfrm rot="0">
            <a:off x="1028700" y="2294278"/>
            <a:ext cx="10059272" cy="1090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Bai Jamjuree"/>
                <a:cs typeface="Bai Jamjuree"/>
              </a:rPr>
              <a:t>ใช้ Library Pandas ในการตัดข้อความส่วนเกินออก เช่น views และ Like this video along with … people 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28700" y="3993825"/>
            <a:ext cx="11067901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Bai Jamjuree"/>
                <a:cs typeface="Bai Jamjuree"/>
              </a:rPr>
              <a:t>ใช้ microsoft excel เพื่อสำหรับในการจัดเก็บและจัดเรียงข้อมูล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>
  <p:cSld>
    <p:bg>
      <p:bgPr>
        <a:solidFill>
          <a:srgbClr val="FFFA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466402" y="9768318"/>
            <a:ext cx="23220804" cy="537732"/>
            <a:chOff x="0" y="0"/>
            <a:chExt cx="6115767" cy="1416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115767" cy="141625"/>
            </a:xfrm>
            <a:custGeom>
              <a:avLst/>
              <a:gdLst/>
              <a:ahLst/>
              <a:cxnLst/>
              <a:rect r="r" b="b" t="t" l="l"/>
              <a:pathLst>
                <a:path h="141625" w="6115767">
                  <a:moveTo>
                    <a:pt x="0" y="0"/>
                  </a:moveTo>
                  <a:lnTo>
                    <a:pt x="6115767" y="0"/>
                  </a:lnTo>
                  <a:lnTo>
                    <a:pt x="6115767" y="141625"/>
                  </a:lnTo>
                  <a:lnTo>
                    <a:pt x="0" y="141625"/>
                  </a:lnTo>
                  <a:close/>
                </a:path>
              </a:pathLst>
            </a:custGeom>
            <a:solidFill>
              <a:srgbClr val="FFF0A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6115767" cy="1702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90"/>
                </a:lnSpc>
              </a:pPr>
              <a:r>
                <a:rPr lang="en-US" sz="1850">
                  <a:solidFill>
                    <a:srgbClr val="000000"/>
                  </a:solidFill>
                  <a:latin typeface="Bai Jamjuree Bold"/>
                  <a:cs typeface="Bai Jamjuree Bold"/>
                </a:rPr>
                <a:t>บทที่ 3 ผลการดำเนินงาน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424048" y="263224"/>
            <a:ext cx="6037615" cy="885212"/>
            <a:chOff x="0" y="0"/>
            <a:chExt cx="1590154" cy="23314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590154" cy="233142"/>
            </a:xfrm>
            <a:custGeom>
              <a:avLst/>
              <a:gdLst/>
              <a:ahLst/>
              <a:cxnLst/>
              <a:rect r="r" b="b" t="t" l="l"/>
              <a:pathLst>
                <a:path h="233142" w="1590154">
                  <a:moveTo>
                    <a:pt x="65396" y="0"/>
                  </a:moveTo>
                  <a:lnTo>
                    <a:pt x="1524757" y="0"/>
                  </a:lnTo>
                  <a:cubicBezTo>
                    <a:pt x="1560875" y="0"/>
                    <a:pt x="1590154" y="29279"/>
                    <a:pt x="1590154" y="65396"/>
                  </a:cubicBezTo>
                  <a:lnTo>
                    <a:pt x="1590154" y="167746"/>
                  </a:lnTo>
                  <a:cubicBezTo>
                    <a:pt x="1590154" y="203863"/>
                    <a:pt x="1560875" y="233142"/>
                    <a:pt x="1524757" y="233142"/>
                  </a:cubicBezTo>
                  <a:lnTo>
                    <a:pt x="65396" y="233142"/>
                  </a:lnTo>
                  <a:cubicBezTo>
                    <a:pt x="29279" y="233142"/>
                    <a:pt x="0" y="203863"/>
                    <a:pt x="0" y="167746"/>
                  </a:cubicBezTo>
                  <a:lnTo>
                    <a:pt x="0" y="65396"/>
                  </a:lnTo>
                  <a:cubicBezTo>
                    <a:pt x="0" y="29279"/>
                    <a:pt x="29279" y="0"/>
                    <a:pt x="65396" y="0"/>
                  </a:cubicBezTo>
                  <a:close/>
                </a:path>
              </a:pathLst>
            </a:custGeom>
            <a:solidFill>
              <a:srgbClr val="CEF3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1590154" cy="2807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060"/>
                </a:lnSpc>
              </a:pPr>
              <a:r>
                <a:rPr lang="en-US" sz="2900">
                  <a:solidFill>
                    <a:srgbClr val="000000"/>
                  </a:solidFill>
                  <a:cs typeface="Bai Jamjuree Bold"/>
                </a:rPr>
                <a:t>จัดประเภทและหมวดหมู่ของวิดีโอ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028700" y="1377036"/>
            <a:ext cx="4232812" cy="878504"/>
            <a:chOff x="0" y="0"/>
            <a:chExt cx="1114815" cy="23137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114815" cy="231376"/>
            </a:xfrm>
            <a:custGeom>
              <a:avLst/>
              <a:gdLst/>
              <a:ahLst/>
              <a:cxnLst/>
              <a:rect r="r" b="b" t="t" l="l"/>
              <a:pathLst>
                <a:path h="231376" w="1114815">
                  <a:moveTo>
                    <a:pt x="0" y="0"/>
                  </a:moveTo>
                  <a:lnTo>
                    <a:pt x="1114815" y="0"/>
                  </a:lnTo>
                  <a:lnTo>
                    <a:pt x="1114815" y="231376"/>
                  </a:lnTo>
                  <a:lnTo>
                    <a:pt x="0" y="231376"/>
                  </a:lnTo>
                  <a:close/>
                </a:path>
              </a:pathLst>
            </a:custGeom>
            <a:solidFill>
              <a:srgbClr val="67B4C6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1114815" cy="2790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80"/>
                </a:lnSpc>
              </a:pPr>
              <a:r>
                <a:rPr lang="en-US" sz="3200">
                  <a:solidFill>
                    <a:srgbClr val="000000"/>
                  </a:solidFill>
                  <a:latin typeface="Bai Jamjuree Bold"/>
                </a:rPr>
                <a:t>Business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6461662" y="1377036"/>
            <a:ext cx="4506225" cy="878504"/>
            <a:chOff x="0" y="0"/>
            <a:chExt cx="1186825" cy="231376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186825" cy="231376"/>
            </a:xfrm>
            <a:custGeom>
              <a:avLst/>
              <a:gdLst/>
              <a:ahLst/>
              <a:cxnLst/>
              <a:rect r="r" b="b" t="t" l="l"/>
              <a:pathLst>
                <a:path h="231376" w="1186825">
                  <a:moveTo>
                    <a:pt x="0" y="0"/>
                  </a:moveTo>
                  <a:lnTo>
                    <a:pt x="1186825" y="0"/>
                  </a:lnTo>
                  <a:lnTo>
                    <a:pt x="1186825" y="231376"/>
                  </a:lnTo>
                  <a:lnTo>
                    <a:pt x="0" y="231376"/>
                  </a:lnTo>
                  <a:close/>
                </a:path>
              </a:pathLst>
            </a:custGeom>
            <a:solidFill>
              <a:srgbClr val="67B4C6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47625"/>
              <a:ext cx="1186825" cy="2790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80"/>
                </a:lnSpc>
              </a:pPr>
              <a:r>
                <a:rPr lang="en-US" sz="3200">
                  <a:solidFill>
                    <a:srgbClr val="000000"/>
                  </a:solidFill>
                  <a:latin typeface="Bai Jamjuree Bold"/>
                </a:rPr>
                <a:t>Economic &amp; Logistic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2166855" y="1377036"/>
            <a:ext cx="4572848" cy="878504"/>
            <a:chOff x="0" y="0"/>
            <a:chExt cx="1204372" cy="231376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204372" cy="231376"/>
            </a:xfrm>
            <a:custGeom>
              <a:avLst/>
              <a:gdLst/>
              <a:ahLst/>
              <a:cxnLst/>
              <a:rect r="r" b="b" t="t" l="l"/>
              <a:pathLst>
                <a:path h="231376" w="1204372">
                  <a:moveTo>
                    <a:pt x="0" y="0"/>
                  </a:moveTo>
                  <a:lnTo>
                    <a:pt x="1204372" y="0"/>
                  </a:lnTo>
                  <a:lnTo>
                    <a:pt x="1204372" y="231376"/>
                  </a:lnTo>
                  <a:lnTo>
                    <a:pt x="0" y="231376"/>
                  </a:lnTo>
                  <a:close/>
                </a:path>
              </a:pathLst>
            </a:custGeom>
            <a:solidFill>
              <a:srgbClr val="67B4C6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47625"/>
              <a:ext cx="1204372" cy="2790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80"/>
                </a:lnSpc>
              </a:pPr>
              <a:r>
                <a:rPr lang="en-US" sz="3200">
                  <a:solidFill>
                    <a:srgbClr val="000000"/>
                  </a:solidFill>
                  <a:latin typeface="Bai Jamjuree Bold"/>
                </a:rPr>
                <a:t>Education &amp; Life style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028700" y="5628322"/>
            <a:ext cx="4232812" cy="878504"/>
            <a:chOff x="0" y="0"/>
            <a:chExt cx="1114815" cy="231376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114815" cy="231376"/>
            </a:xfrm>
            <a:custGeom>
              <a:avLst/>
              <a:gdLst/>
              <a:ahLst/>
              <a:cxnLst/>
              <a:rect r="r" b="b" t="t" l="l"/>
              <a:pathLst>
                <a:path h="231376" w="1114815">
                  <a:moveTo>
                    <a:pt x="0" y="0"/>
                  </a:moveTo>
                  <a:lnTo>
                    <a:pt x="1114815" y="0"/>
                  </a:lnTo>
                  <a:lnTo>
                    <a:pt x="1114815" y="231376"/>
                  </a:lnTo>
                  <a:lnTo>
                    <a:pt x="0" y="231376"/>
                  </a:lnTo>
                  <a:close/>
                </a:path>
              </a:pathLst>
            </a:custGeom>
            <a:solidFill>
              <a:srgbClr val="67B4C6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47625"/>
              <a:ext cx="1114815" cy="2790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80"/>
                </a:lnSpc>
              </a:pPr>
              <a:r>
                <a:rPr lang="en-US" sz="3200">
                  <a:solidFill>
                    <a:srgbClr val="000000"/>
                  </a:solidFill>
                  <a:latin typeface="Bai Jamjuree Bold"/>
                </a:rPr>
                <a:t>Government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6461662" y="5628322"/>
            <a:ext cx="4506225" cy="878200"/>
            <a:chOff x="0" y="0"/>
            <a:chExt cx="1186825" cy="231295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186825" cy="231295"/>
            </a:xfrm>
            <a:custGeom>
              <a:avLst/>
              <a:gdLst/>
              <a:ahLst/>
              <a:cxnLst/>
              <a:rect r="r" b="b" t="t" l="l"/>
              <a:pathLst>
                <a:path h="231295" w="1186825">
                  <a:moveTo>
                    <a:pt x="0" y="0"/>
                  </a:moveTo>
                  <a:lnTo>
                    <a:pt x="1186825" y="0"/>
                  </a:lnTo>
                  <a:lnTo>
                    <a:pt x="1186825" y="231295"/>
                  </a:lnTo>
                  <a:lnTo>
                    <a:pt x="0" y="231295"/>
                  </a:lnTo>
                  <a:close/>
                </a:path>
              </a:pathLst>
            </a:custGeom>
            <a:solidFill>
              <a:srgbClr val="67B4C6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47625"/>
              <a:ext cx="1186825" cy="2789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80"/>
                </a:lnSpc>
              </a:pPr>
              <a:r>
                <a:rPr lang="en-US" sz="3200">
                  <a:solidFill>
                    <a:srgbClr val="000000"/>
                  </a:solidFill>
                  <a:latin typeface="Bai Jamjuree Bold"/>
                </a:rPr>
                <a:t>Product &amp; Service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2166855" y="5628322"/>
            <a:ext cx="4572848" cy="878504"/>
            <a:chOff x="0" y="0"/>
            <a:chExt cx="1204372" cy="231376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204372" cy="231376"/>
            </a:xfrm>
            <a:custGeom>
              <a:avLst/>
              <a:gdLst/>
              <a:ahLst/>
              <a:cxnLst/>
              <a:rect r="r" b="b" t="t" l="l"/>
              <a:pathLst>
                <a:path h="231376" w="1204372">
                  <a:moveTo>
                    <a:pt x="0" y="0"/>
                  </a:moveTo>
                  <a:lnTo>
                    <a:pt x="1204372" y="0"/>
                  </a:lnTo>
                  <a:lnTo>
                    <a:pt x="1204372" y="231376"/>
                  </a:lnTo>
                  <a:lnTo>
                    <a:pt x="0" y="231376"/>
                  </a:lnTo>
                  <a:close/>
                </a:path>
              </a:pathLst>
            </a:custGeom>
            <a:solidFill>
              <a:srgbClr val="67B4C6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47625"/>
              <a:ext cx="1204372" cy="2790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80"/>
                </a:lnSpc>
              </a:pPr>
              <a:r>
                <a:rPr lang="en-US" sz="3200">
                  <a:solidFill>
                    <a:srgbClr val="000000"/>
                  </a:solidFill>
                  <a:latin typeface="Bai Jamjuree Bold"/>
                </a:rPr>
                <a:t>Others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029873" y="2313542"/>
            <a:ext cx="4231639" cy="3086100"/>
            <a:chOff x="0" y="0"/>
            <a:chExt cx="1114506" cy="8128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114506" cy="812800"/>
            </a:xfrm>
            <a:custGeom>
              <a:avLst/>
              <a:gdLst/>
              <a:ahLst/>
              <a:cxnLst/>
              <a:rect r="r" b="b" t="t" l="l"/>
              <a:pathLst>
                <a:path h="812800" w="1114506">
                  <a:moveTo>
                    <a:pt x="0" y="0"/>
                  </a:moveTo>
                  <a:lnTo>
                    <a:pt x="1114506" y="0"/>
                  </a:lnTo>
                  <a:lnTo>
                    <a:pt x="1114506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lgDash"/>
              <a:miter/>
            </a:ln>
          </p:spPr>
        </p:sp>
        <p:sp>
          <p:nvSpPr>
            <p:cNvPr name="TextBox 28" id="28"/>
            <p:cNvSpPr txBox="true"/>
            <p:nvPr/>
          </p:nvSpPr>
          <p:spPr>
            <a:xfrm>
              <a:off x="0" y="-28575"/>
              <a:ext cx="1114506" cy="841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90"/>
                </a:lnSpc>
              </a:pPr>
            </a:p>
          </p:txBody>
        </p:sp>
      </p:grpSp>
      <p:sp>
        <p:nvSpPr>
          <p:cNvPr name="TextBox 29" id="29"/>
          <p:cNvSpPr txBox="true"/>
          <p:nvPr/>
        </p:nvSpPr>
        <p:spPr>
          <a:xfrm rot="0">
            <a:off x="1473579" y="2339842"/>
            <a:ext cx="2198688" cy="29668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Bai Jamjuree"/>
              </a:rPr>
              <a:t>Food delivery</a:t>
            </a:r>
          </a:p>
          <a:p>
            <a:pPr algn="just"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cs typeface="Bai Jamjuree"/>
              </a:rPr>
              <a:t>ประกัน</a:t>
            </a:r>
          </a:p>
          <a:p>
            <a:pPr algn="just"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cs typeface="Bai Jamjuree"/>
              </a:rPr>
              <a:t>ธุรกิจค้าปลีก</a:t>
            </a:r>
          </a:p>
          <a:p>
            <a:pPr algn="just"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cs typeface="Bai Jamjuree"/>
              </a:rPr>
              <a:t>ธุรกิจเครื่องดื่ม</a:t>
            </a:r>
          </a:p>
          <a:p>
            <a:pPr algn="just"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Bai Jamjuree"/>
              </a:rPr>
              <a:t>SMEs</a:t>
            </a:r>
          </a:p>
          <a:p>
            <a:pPr algn="just"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Bai Jamjuree"/>
              </a:rPr>
              <a:t>E-commerce</a:t>
            </a:r>
          </a:p>
        </p:txBody>
      </p:sp>
      <p:grpSp>
        <p:nvGrpSpPr>
          <p:cNvPr name="Group 30" id="30"/>
          <p:cNvGrpSpPr/>
          <p:nvPr/>
        </p:nvGrpSpPr>
        <p:grpSpPr>
          <a:xfrm rot="0">
            <a:off x="6461662" y="2313542"/>
            <a:ext cx="4506225" cy="3086100"/>
            <a:chOff x="0" y="0"/>
            <a:chExt cx="1186825" cy="81280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1186825" cy="812800"/>
            </a:xfrm>
            <a:custGeom>
              <a:avLst/>
              <a:gdLst/>
              <a:ahLst/>
              <a:cxnLst/>
              <a:rect r="r" b="b" t="t" l="l"/>
              <a:pathLst>
                <a:path h="812800" w="1186825">
                  <a:moveTo>
                    <a:pt x="0" y="0"/>
                  </a:moveTo>
                  <a:lnTo>
                    <a:pt x="1186825" y="0"/>
                  </a:lnTo>
                  <a:lnTo>
                    <a:pt x="1186825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lgDash"/>
              <a:miter/>
            </a:ln>
          </p:spPr>
        </p:sp>
        <p:sp>
          <p:nvSpPr>
            <p:cNvPr name="TextBox 32" id="32"/>
            <p:cNvSpPr txBox="true"/>
            <p:nvPr/>
          </p:nvSpPr>
          <p:spPr>
            <a:xfrm>
              <a:off x="0" y="-28575"/>
              <a:ext cx="1186825" cy="841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90"/>
                </a:lnSpc>
              </a:pPr>
            </a:p>
          </p:txBody>
        </p:sp>
      </p:grpSp>
      <p:sp>
        <p:nvSpPr>
          <p:cNvPr name="TextBox 33" id="33"/>
          <p:cNvSpPr txBox="true"/>
          <p:nvPr/>
        </p:nvSpPr>
        <p:spPr>
          <a:xfrm rot="0">
            <a:off x="6802368" y="2375402"/>
            <a:ext cx="2884069" cy="14811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cs typeface="Bai Jamjuree"/>
              </a:rPr>
              <a:t>ธนาคารและการเงิน</a:t>
            </a:r>
          </a:p>
          <a:p>
            <a:pPr algn="just"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Bai Jamjuree"/>
              </a:rPr>
              <a:t>Logistics</a:t>
            </a:r>
          </a:p>
          <a:p>
            <a:pPr algn="just"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cs typeface="Bai Jamjuree"/>
              </a:rPr>
              <a:t>สินเชื่อ</a:t>
            </a:r>
          </a:p>
        </p:txBody>
      </p:sp>
      <p:grpSp>
        <p:nvGrpSpPr>
          <p:cNvPr name="Group 34" id="34"/>
          <p:cNvGrpSpPr/>
          <p:nvPr/>
        </p:nvGrpSpPr>
        <p:grpSpPr>
          <a:xfrm rot="0">
            <a:off x="6461662" y="6563671"/>
            <a:ext cx="4506225" cy="3086100"/>
            <a:chOff x="0" y="0"/>
            <a:chExt cx="1186825" cy="812800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1186825" cy="812800"/>
            </a:xfrm>
            <a:custGeom>
              <a:avLst/>
              <a:gdLst/>
              <a:ahLst/>
              <a:cxnLst/>
              <a:rect r="r" b="b" t="t" l="l"/>
              <a:pathLst>
                <a:path h="812800" w="1186825">
                  <a:moveTo>
                    <a:pt x="0" y="0"/>
                  </a:moveTo>
                  <a:lnTo>
                    <a:pt x="1186825" y="0"/>
                  </a:lnTo>
                  <a:lnTo>
                    <a:pt x="1186825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lgDash"/>
              <a:miter/>
            </a:ln>
          </p:spPr>
        </p:sp>
        <p:sp>
          <p:nvSpPr>
            <p:cNvPr name="TextBox 36" id="36"/>
            <p:cNvSpPr txBox="true"/>
            <p:nvPr/>
          </p:nvSpPr>
          <p:spPr>
            <a:xfrm>
              <a:off x="0" y="-28575"/>
              <a:ext cx="1186825" cy="841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90"/>
                </a:lnSpc>
              </a:pPr>
            </a:p>
          </p:txBody>
        </p:sp>
      </p:grpSp>
      <p:sp>
        <p:nvSpPr>
          <p:cNvPr name="TextBox 37" id="37"/>
          <p:cNvSpPr txBox="true"/>
          <p:nvPr/>
        </p:nvSpPr>
        <p:spPr>
          <a:xfrm rot="0">
            <a:off x="6953477" y="6589971"/>
            <a:ext cx="3768635" cy="29671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cs typeface="Bai Jamjuree"/>
              </a:rPr>
              <a:t>รถยนต์ </a:t>
            </a:r>
          </a:p>
          <a:p>
            <a:pPr algn="just"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cs typeface="Bai Jamjuree"/>
              </a:rPr>
              <a:t>เอเจนซี่และสื่อโฆษณา</a:t>
            </a:r>
          </a:p>
          <a:p>
            <a:pPr algn="just"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cs typeface="Bai Jamjuree"/>
              </a:rPr>
              <a:t>สินค้าอุปโภคบริโภค</a:t>
            </a:r>
          </a:p>
          <a:p>
            <a:pPr algn="just"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cs typeface="Bai Jamjuree"/>
              </a:rPr>
              <a:t>โทรคมนาคม</a:t>
            </a:r>
          </a:p>
          <a:p>
            <a:pPr algn="just"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cs typeface="Bai Jamjuree"/>
              </a:rPr>
              <a:t>พลังงาน</a:t>
            </a:r>
          </a:p>
          <a:p>
            <a:pPr algn="just"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cs typeface="Bai Jamjuree"/>
              </a:rPr>
              <a:t>และอื่นๆ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2816538" y="2339842"/>
            <a:ext cx="2947018" cy="29668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cs typeface="Bai Jamjuree"/>
              </a:rPr>
              <a:t>การศึกษา</a:t>
            </a:r>
          </a:p>
          <a:p>
            <a:pPr algn="just"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Bai Jamjuree"/>
              </a:rPr>
              <a:t>Entertainment</a:t>
            </a:r>
          </a:p>
          <a:p>
            <a:pPr algn="just"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Bai Jamjuree"/>
              </a:rPr>
              <a:t>Health &amp; Wellness</a:t>
            </a:r>
          </a:p>
          <a:p>
            <a:pPr algn="just"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Bai Jamjuree"/>
              </a:rPr>
              <a:t>Life style</a:t>
            </a:r>
          </a:p>
          <a:p>
            <a:pPr algn="just"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Bai Jamjuree"/>
              </a:rPr>
              <a:t>Fashion</a:t>
            </a:r>
          </a:p>
          <a:p>
            <a:pPr algn="just"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cs typeface="Bai Jamjuree"/>
              </a:rPr>
              <a:t>การท่องเที่ยว</a:t>
            </a:r>
          </a:p>
        </p:txBody>
      </p:sp>
      <p:grpSp>
        <p:nvGrpSpPr>
          <p:cNvPr name="Group 39" id="39"/>
          <p:cNvGrpSpPr/>
          <p:nvPr/>
        </p:nvGrpSpPr>
        <p:grpSpPr>
          <a:xfrm rot="0">
            <a:off x="12168037" y="2313542"/>
            <a:ext cx="4571666" cy="3086100"/>
            <a:chOff x="0" y="0"/>
            <a:chExt cx="1204060" cy="812800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1204060" cy="812800"/>
            </a:xfrm>
            <a:custGeom>
              <a:avLst/>
              <a:gdLst/>
              <a:ahLst/>
              <a:cxnLst/>
              <a:rect r="r" b="b" t="t" l="l"/>
              <a:pathLst>
                <a:path h="812800" w="1204060">
                  <a:moveTo>
                    <a:pt x="0" y="0"/>
                  </a:moveTo>
                  <a:lnTo>
                    <a:pt x="1204060" y="0"/>
                  </a:lnTo>
                  <a:lnTo>
                    <a:pt x="120406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lgDash"/>
              <a:miter/>
            </a:ln>
          </p:spPr>
        </p:sp>
        <p:sp>
          <p:nvSpPr>
            <p:cNvPr name="TextBox 41" id="41"/>
            <p:cNvSpPr txBox="true"/>
            <p:nvPr/>
          </p:nvSpPr>
          <p:spPr>
            <a:xfrm>
              <a:off x="0" y="-28575"/>
              <a:ext cx="1204060" cy="841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90"/>
                </a:lnSpc>
              </a:pPr>
            </a:p>
          </p:txBody>
        </p:sp>
      </p:grpSp>
      <p:grpSp>
        <p:nvGrpSpPr>
          <p:cNvPr name="Group 42" id="42"/>
          <p:cNvGrpSpPr/>
          <p:nvPr/>
        </p:nvGrpSpPr>
        <p:grpSpPr>
          <a:xfrm rot="0">
            <a:off x="1029873" y="6594522"/>
            <a:ext cx="4232812" cy="3086100"/>
            <a:chOff x="0" y="0"/>
            <a:chExt cx="1114815" cy="812800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1114815" cy="812800"/>
            </a:xfrm>
            <a:custGeom>
              <a:avLst/>
              <a:gdLst/>
              <a:ahLst/>
              <a:cxnLst/>
              <a:rect r="r" b="b" t="t" l="l"/>
              <a:pathLst>
                <a:path h="812800" w="1114815">
                  <a:moveTo>
                    <a:pt x="0" y="0"/>
                  </a:moveTo>
                  <a:lnTo>
                    <a:pt x="1114815" y="0"/>
                  </a:lnTo>
                  <a:lnTo>
                    <a:pt x="1114815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lgDash"/>
              <a:miter/>
            </a:ln>
          </p:spPr>
        </p:sp>
        <p:sp>
          <p:nvSpPr>
            <p:cNvPr name="TextBox 44" id="44"/>
            <p:cNvSpPr txBox="true"/>
            <p:nvPr/>
          </p:nvSpPr>
          <p:spPr>
            <a:xfrm>
              <a:off x="0" y="-28575"/>
              <a:ext cx="1114815" cy="841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90"/>
                </a:lnSpc>
              </a:pPr>
            </a:p>
          </p:txBody>
        </p:sp>
      </p:grpSp>
      <p:grpSp>
        <p:nvGrpSpPr>
          <p:cNvPr name="Group 45" id="45"/>
          <p:cNvGrpSpPr/>
          <p:nvPr/>
        </p:nvGrpSpPr>
        <p:grpSpPr>
          <a:xfrm rot="0">
            <a:off x="12168037" y="6594522"/>
            <a:ext cx="4571666" cy="3086100"/>
            <a:chOff x="0" y="0"/>
            <a:chExt cx="1204060" cy="812800"/>
          </a:xfrm>
        </p:grpSpPr>
        <p:sp>
          <p:nvSpPr>
            <p:cNvPr name="Freeform 46" id="46"/>
            <p:cNvSpPr/>
            <p:nvPr/>
          </p:nvSpPr>
          <p:spPr>
            <a:xfrm flipH="false" flipV="false" rot="0">
              <a:off x="0" y="0"/>
              <a:ext cx="1204060" cy="812800"/>
            </a:xfrm>
            <a:custGeom>
              <a:avLst/>
              <a:gdLst/>
              <a:ahLst/>
              <a:cxnLst/>
              <a:rect r="r" b="b" t="t" l="l"/>
              <a:pathLst>
                <a:path h="812800" w="1204060">
                  <a:moveTo>
                    <a:pt x="0" y="0"/>
                  </a:moveTo>
                  <a:lnTo>
                    <a:pt x="1204060" y="0"/>
                  </a:lnTo>
                  <a:lnTo>
                    <a:pt x="120406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lgDash"/>
              <a:miter/>
            </a:ln>
          </p:spPr>
        </p:sp>
        <p:sp>
          <p:nvSpPr>
            <p:cNvPr name="TextBox 47" id="47"/>
            <p:cNvSpPr txBox="true"/>
            <p:nvPr/>
          </p:nvSpPr>
          <p:spPr>
            <a:xfrm>
              <a:off x="0" y="-28575"/>
              <a:ext cx="1204060" cy="841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90"/>
                </a:lnSpc>
              </a:pPr>
            </a:p>
          </p:txBody>
        </p:sp>
      </p:grp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>
  <p:cSld>
    <p:bg>
      <p:bgPr>
        <a:solidFill>
          <a:srgbClr val="FFFA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909847" y="1028700"/>
            <a:ext cx="6468307" cy="2474031"/>
            <a:chOff x="0" y="0"/>
            <a:chExt cx="1703587" cy="65159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703587" cy="651597"/>
            </a:xfrm>
            <a:custGeom>
              <a:avLst/>
              <a:gdLst/>
              <a:ahLst/>
              <a:cxnLst/>
              <a:rect r="r" b="b" t="t" l="l"/>
              <a:pathLst>
                <a:path h="651597" w="1703587">
                  <a:moveTo>
                    <a:pt x="14363" y="0"/>
                  </a:moveTo>
                  <a:lnTo>
                    <a:pt x="1689224" y="0"/>
                  </a:lnTo>
                  <a:cubicBezTo>
                    <a:pt x="1697156" y="0"/>
                    <a:pt x="1703587" y="6430"/>
                    <a:pt x="1703587" y="14363"/>
                  </a:cubicBezTo>
                  <a:lnTo>
                    <a:pt x="1703587" y="637234"/>
                  </a:lnTo>
                  <a:cubicBezTo>
                    <a:pt x="1703587" y="641043"/>
                    <a:pt x="1702074" y="644696"/>
                    <a:pt x="1699380" y="647390"/>
                  </a:cubicBezTo>
                  <a:cubicBezTo>
                    <a:pt x="1696687" y="650083"/>
                    <a:pt x="1693033" y="651597"/>
                    <a:pt x="1689224" y="651597"/>
                  </a:cubicBezTo>
                  <a:lnTo>
                    <a:pt x="14363" y="651597"/>
                  </a:lnTo>
                  <a:cubicBezTo>
                    <a:pt x="10554" y="651597"/>
                    <a:pt x="6900" y="650083"/>
                    <a:pt x="4207" y="647390"/>
                  </a:cubicBezTo>
                  <a:cubicBezTo>
                    <a:pt x="1513" y="644696"/>
                    <a:pt x="0" y="641043"/>
                    <a:pt x="0" y="637234"/>
                  </a:cubicBezTo>
                  <a:lnTo>
                    <a:pt x="0" y="14363"/>
                  </a:lnTo>
                  <a:cubicBezTo>
                    <a:pt x="0" y="10554"/>
                    <a:pt x="1513" y="6900"/>
                    <a:pt x="4207" y="4207"/>
                  </a:cubicBezTo>
                  <a:cubicBezTo>
                    <a:pt x="6900" y="1513"/>
                    <a:pt x="10554" y="0"/>
                    <a:pt x="14363" y="0"/>
                  </a:cubicBezTo>
                  <a:close/>
                </a:path>
              </a:pathLst>
            </a:custGeom>
            <a:solidFill>
              <a:srgbClr val="FFC331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114300"/>
              <a:ext cx="1703587" cy="7658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7840"/>
                </a:lnSpc>
                <a:spcBef>
                  <a:spcPct val="0"/>
                </a:spcBef>
              </a:pPr>
              <a:r>
                <a:rPr lang="en-US" sz="5600">
                  <a:solidFill>
                    <a:srgbClr val="2B1511"/>
                  </a:solidFill>
                  <a:cs typeface="Bai Jamjuree Bold"/>
                </a:rPr>
                <a:t>การออกแบบการวิเคราะห์ข้อมูล</a:t>
              </a:r>
            </a:p>
          </p:txBody>
        </p:sp>
      </p:grpSp>
      <p:sp>
        <p:nvSpPr>
          <p:cNvPr name="AutoShape 5" id="5"/>
          <p:cNvSpPr/>
          <p:nvPr/>
        </p:nvSpPr>
        <p:spPr>
          <a:xfrm flipH="true">
            <a:off x="4539019" y="3502731"/>
            <a:ext cx="4604981" cy="2557570"/>
          </a:xfrm>
          <a:prstGeom prst="line">
            <a:avLst/>
          </a:prstGeom>
          <a:ln cap="flat" w="66675">
            <a:solidFill>
              <a:srgbClr val="000000"/>
            </a:solidFill>
            <a:prstDash val="sysDash"/>
            <a:headEnd type="none" len="sm" w="sm"/>
            <a:tailEnd type="arrow" len="sm" w="med"/>
          </a:ln>
        </p:spPr>
      </p:sp>
      <p:grpSp>
        <p:nvGrpSpPr>
          <p:cNvPr name="Group 6" id="6"/>
          <p:cNvGrpSpPr/>
          <p:nvPr/>
        </p:nvGrpSpPr>
        <p:grpSpPr>
          <a:xfrm rot="0">
            <a:off x="-2466402" y="9768318"/>
            <a:ext cx="23220804" cy="537732"/>
            <a:chOff x="0" y="0"/>
            <a:chExt cx="6115767" cy="14162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115767" cy="141625"/>
            </a:xfrm>
            <a:custGeom>
              <a:avLst/>
              <a:gdLst/>
              <a:ahLst/>
              <a:cxnLst/>
              <a:rect r="r" b="b" t="t" l="l"/>
              <a:pathLst>
                <a:path h="141625" w="6115767">
                  <a:moveTo>
                    <a:pt x="0" y="0"/>
                  </a:moveTo>
                  <a:lnTo>
                    <a:pt x="6115767" y="0"/>
                  </a:lnTo>
                  <a:lnTo>
                    <a:pt x="6115767" y="141625"/>
                  </a:lnTo>
                  <a:lnTo>
                    <a:pt x="0" y="141625"/>
                  </a:lnTo>
                  <a:close/>
                </a:path>
              </a:pathLst>
            </a:custGeom>
            <a:solidFill>
              <a:srgbClr val="FFF0A2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28575"/>
              <a:ext cx="6115767" cy="1702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90"/>
                </a:lnSpc>
              </a:pPr>
              <a:r>
                <a:rPr lang="en-US" sz="1850">
                  <a:solidFill>
                    <a:srgbClr val="000000"/>
                  </a:solidFill>
                  <a:latin typeface="Bai Jamjuree Bold"/>
                  <a:cs typeface="Bai Jamjuree Bold"/>
                </a:rPr>
                <a:t>บทที่ 3 ผลการดำเนินงาน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731580" y="6060302"/>
            <a:ext cx="5614878" cy="1679355"/>
            <a:chOff x="0" y="0"/>
            <a:chExt cx="1478816" cy="44229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478816" cy="442299"/>
            </a:xfrm>
            <a:custGeom>
              <a:avLst/>
              <a:gdLst/>
              <a:ahLst/>
              <a:cxnLst/>
              <a:rect r="r" b="b" t="t" l="l"/>
              <a:pathLst>
                <a:path h="442299" w="1478816">
                  <a:moveTo>
                    <a:pt x="70320" y="0"/>
                  </a:moveTo>
                  <a:lnTo>
                    <a:pt x="1408496" y="0"/>
                  </a:lnTo>
                  <a:cubicBezTo>
                    <a:pt x="1447332" y="0"/>
                    <a:pt x="1478816" y="31483"/>
                    <a:pt x="1478816" y="70320"/>
                  </a:cubicBezTo>
                  <a:lnTo>
                    <a:pt x="1478816" y="371979"/>
                  </a:lnTo>
                  <a:cubicBezTo>
                    <a:pt x="1478816" y="410816"/>
                    <a:pt x="1447332" y="442299"/>
                    <a:pt x="1408496" y="442299"/>
                  </a:cubicBezTo>
                  <a:lnTo>
                    <a:pt x="70320" y="442299"/>
                  </a:lnTo>
                  <a:cubicBezTo>
                    <a:pt x="31483" y="442299"/>
                    <a:pt x="0" y="410816"/>
                    <a:pt x="0" y="371979"/>
                  </a:cubicBezTo>
                  <a:lnTo>
                    <a:pt x="0" y="70320"/>
                  </a:lnTo>
                  <a:cubicBezTo>
                    <a:pt x="0" y="31483"/>
                    <a:pt x="31483" y="0"/>
                    <a:pt x="70320" y="0"/>
                  </a:cubicBezTo>
                  <a:close/>
                </a:path>
              </a:pathLst>
            </a:custGeom>
            <a:solidFill>
              <a:srgbClr val="FDC2BC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66675"/>
              <a:ext cx="1478816" cy="5089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180"/>
                </a:lnSpc>
              </a:pPr>
              <a:r>
                <a:rPr lang="en-US" sz="3700">
                  <a:solidFill>
                    <a:srgbClr val="000000"/>
                  </a:solidFill>
                  <a:cs typeface="Bai Jamjuree"/>
                </a:rPr>
                <a:t>สถิติเชิงพรรณนา</a:t>
              </a:r>
            </a:p>
            <a:p>
              <a:pPr algn="ctr">
                <a:lnSpc>
                  <a:spcPts val="5180"/>
                </a:lnSpc>
              </a:pPr>
              <a:r>
                <a:rPr lang="en-US" sz="3700">
                  <a:solidFill>
                    <a:srgbClr val="000000"/>
                  </a:solidFill>
                  <a:latin typeface="Bai Jamjuree"/>
                </a:rPr>
                <a:t>(Descriptive Statistics)</a:t>
              </a:r>
            </a:p>
          </p:txBody>
        </p:sp>
      </p:grpSp>
      <p:sp>
        <p:nvSpPr>
          <p:cNvPr name="AutoShape 12" id="12"/>
          <p:cNvSpPr/>
          <p:nvPr/>
        </p:nvSpPr>
        <p:spPr>
          <a:xfrm>
            <a:off x="9144000" y="3502731"/>
            <a:ext cx="4082214" cy="2571045"/>
          </a:xfrm>
          <a:prstGeom prst="line">
            <a:avLst/>
          </a:prstGeom>
          <a:ln cap="flat" w="66675">
            <a:solidFill>
              <a:srgbClr val="000000"/>
            </a:solidFill>
            <a:prstDash val="sysDash"/>
            <a:headEnd type="none" len="sm" w="sm"/>
            <a:tailEnd type="arrow" len="sm" w="med"/>
          </a:ln>
        </p:spPr>
      </p:sp>
      <p:grpSp>
        <p:nvGrpSpPr>
          <p:cNvPr name="Group 13" id="13"/>
          <p:cNvGrpSpPr/>
          <p:nvPr/>
        </p:nvGrpSpPr>
        <p:grpSpPr>
          <a:xfrm rot="0">
            <a:off x="10418775" y="6073777"/>
            <a:ext cx="5614878" cy="1665880"/>
            <a:chOff x="0" y="0"/>
            <a:chExt cx="1478816" cy="43875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478816" cy="438750"/>
            </a:xfrm>
            <a:custGeom>
              <a:avLst/>
              <a:gdLst/>
              <a:ahLst/>
              <a:cxnLst/>
              <a:rect r="r" b="b" t="t" l="l"/>
              <a:pathLst>
                <a:path h="438750" w="1478816">
                  <a:moveTo>
                    <a:pt x="70320" y="0"/>
                  </a:moveTo>
                  <a:lnTo>
                    <a:pt x="1408496" y="0"/>
                  </a:lnTo>
                  <a:cubicBezTo>
                    <a:pt x="1447332" y="0"/>
                    <a:pt x="1478816" y="31483"/>
                    <a:pt x="1478816" y="70320"/>
                  </a:cubicBezTo>
                  <a:lnTo>
                    <a:pt x="1478816" y="368430"/>
                  </a:lnTo>
                  <a:cubicBezTo>
                    <a:pt x="1478816" y="407267"/>
                    <a:pt x="1447332" y="438750"/>
                    <a:pt x="1408496" y="438750"/>
                  </a:cubicBezTo>
                  <a:lnTo>
                    <a:pt x="70320" y="438750"/>
                  </a:lnTo>
                  <a:cubicBezTo>
                    <a:pt x="31483" y="438750"/>
                    <a:pt x="0" y="407267"/>
                    <a:pt x="0" y="368430"/>
                  </a:cubicBezTo>
                  <a:lnTo>
                    <a:pt x="0" y="70320"/>
                  </a:lnTo>
                  <a:cubicBezTo>
                    <a:pt x="0" y="31483"/>
                    <a:pt x="31483" y="0"/>
                    <a:pt x="70320" y="0"/>
                  </a:cubicBezTo>
                  <a:close/>
                </a:path>
              </a:pathLst>
            </a:custGeom>
            <a:solidFill>
              <a:srgbClr val="FDC2BC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66675"/>
              <a:ext cx="1478816" cy="505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180"/>
                </a:lnSpc>
              </a:pPr>
              <a:r>
                <a:rPr lang="en-US" sz="3700">
                  <a:solidFill>
                    <a:srgbClr val="000000"/>
                  </a:solidFill>
                  <a:cs typeface="Bai Jamjuree"/>
                </a:rPr>
                <a:t>สถิติเชิงอนุมาน</a:t>
              </a:r>
            </a:p>
            <a:p>
              <a:pPr algn="ctr">
                <a:lnSpc>
                  <a:spcPts val="5180"/>
                </a:lnSpc>
              </a:pPr>
              <a:r>
                <a:rPr lang="en-US" sz="3700">
                  <a:solidFill>
                    <a:srgbClr val="000000"/>
                  </a:solidFill>
                  <a:latin typeface="Bai Jamjuree"/>
                </a:rPr>
                <a:t>(Inferential Statistics)</a:t>
              </a:r>
            </a:p>
          </p:txBody>
        </p:sp>
      </p:grp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>
  <p:cSld>
    <p:bg>
      <p:bgPr>
        <a:solidFill>
          <a:srgbClr val="FFFA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466402" y="9768318"/>
            <a:ext cx="23220804" cy="537732"/>
            <a:chOff x="0" y="0"/>
            <a:chExt cx="6115767" cy="1416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115767" cy="141625"/>
            </a:xfrm>
            <a:custGeom>
              <a:avLst/>
              <a:gdLst/>
              <a:ahLst/>
              <a:cxnLst/>
              <a:rect r="r" b="b" t="t" l="l"/>
              <a:pathLst>
                <a:path h="141625" w="6115767">
                  <a:moveTo>
                    <a:pt x="0" y="0"/>
                  </a:moveTo>
                  <a:lnTo>
                    <a:pt x="6115767" y="0"/>
                  </a:lnTo>
                  <a:lnTo>
                    <a:pt x="6115767" y="141625"/>
                  </a:lnTo>
                  <a:lnTo>
                    <a:pt x="0" y="141625"/>
                  </a:lnTo>
                  <a:close/>
                </a:path>
              </a:pathLst>
            </a:custGeom>
            <a:solidFill>
              <a:srgbClr val="FFF0A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6115767" cy="1702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90"/>
                </a:lnSpc>
              </a:pPr>
              <a:r>
                <a:rPr lang="en-US" sz="1850">
                  <a:solidFill>
                    <a:srgbClr val="000000"/>
                  </a:solidFill>
                  <a:latin typeface="Bai Jamjuree Bold"/>
                  <a:cs typeface="Bai Jamjuree Bold"/>
                </a:rPr>
                <a:t>บทที่ 3 ผลการดำเนินงาน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558486" y="644295"/>
            <a:ext cx="5614878" cy="1131722"/>
            <a:chOff x="0" y="0"/>
            <a:chExt cx="1478816" cy="29806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478816" cy="298067"/>
            </a:xfrm>
            <a:custGeom>
              <a:avLst/>
              <a:gdLst/>
              <a:ahLst/>
              <a:cxnLst/>
              <a:rect r="r" b="b" t="t" l="l"/>
              <a:pathLst>
                <a:path h="298067" w="1478816">
                  <a:moveTo>
                    <a:pt x="70320" y="0"/>
                  </a:moveTo>
                  <a:lnTo>
                    <a:pt x="1408496" y="0"/>
                  </a:lnTo>
                  <a:cubicBezTo>
                    <a:pt x="1447332" y="0"/>
                    <a:pt x="1478816" y="31483"/>
                    <a:pt x="1478816" y="70320"/>
                  </a:cubicBezTo>
                  <a:lnTo>
                    <a:pt x="1478816" y="227747"/>
                  </a:lnTo>
                  <a:cubicBezTo>
                    <a:pt x="1478816" y="266583"/>
                    <a:pt x="1447332" y="298067"/>
                    <a:pt x="1408496" y="298067"/>
                  </a:cubicBezTo>
                  <a:lnTo>
                    <a:pt x="70320" y="298067"/>
                  </a:lnTo>
                  <a:cubicBezTo>
                    <a:pt x="31483" y="298067"/>
                    <a:pt x="0" y="266583"/>
                    <a:pt x="0" y="227747"/>
                  </a:cubicBezTo>
                  <a:lnTo>
                    <a:pt x="0" y="70320"/>
                  </a:lnTo>
                  <a:cubicBezTo>
                    <a:pt x="0" y="31483"/>
                    <a:pt x="31483" y="0"/>
                    <a:pt x="70320" y="0"/>
                  </a:cubicBezTo>
                  <a:close/>
                </a:path>
              </a:pathLst>
            </a:custGeom>
            <a:solidFill>
              <a:srgbClr val="FDC2BC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66675"/>
              <a:ext cx="1478816" cy="3647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180"/>
                </a:lnSpc>
              </a:pPr>
              <a:r>
                <a:rPr lang="en-US" sz="3700">
                  <a:solidFill>
                    <a:srgbClr val="000000"/>
                  </a:solidFill>
                  <a:cs typeface="Bai Jamjuree"/>
                </a:rPr>
                <a:t>สถิติเชิงพรรณนา 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7510008" y="767550"/>
            <a:ext cx="6037615" cy="885212"/>
            <a:chOff x="0" y="0"/>
            <a:chExt cx="1590154" cy="23314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590154" cy="233142"/>
            </a:xfrm>
            <a:custGeom>
              <a:avLst/>
              <a:gdLst/>
              <a:ahLst/>
              <a:cxnLst/>
              <a:rect r="r" b="b" t="t" l="l"/>
              <a:pathLst>
                <a:path h="233142" w="1590154">
                  <a:moveTo>
                    <a:pt x="65396" y="0"/>
                  </a:moveTo>
                  <a:lnTo>
                    <a:pt x="1524757" y="0"/>
                  </a:lnTo>
                  <a:cubicBezTo>
                    <a:pt x="1560875" y="0"/>
                    <a:pt x="1590154" y="29279"/>
                    <a:pt x="1590154" y="65396"/>
                  </a:cubicBezTo>
                  <a:lnTo>
                    <a:pt x="1590154" y="167746"/>
                  </a:lnTo>
                  <a:cubicBezTo>
                    <a:pt x="1590154" y="203863"/>
                    <a:pt x="1560875" y="233142"/>
                    <a:pt x="1524757" y="233142"/>
                  </a:cubicBezTo>
                  <a:lnTo>
                    <a:pt x="65396" y="233142"/>
                  </a:lnTo>
                  <a:cubicBezTo>
                    <a:pt x="29279" y="233142"/>
                    <a:pt x="0" y="203863"/>
                    <a:pt x="0" y="167746"/>
                  </a:cubicBezTo>
                  <a:lnTo>
                    <a:pt x="0" y="65396"/>
                  </a:lnTo>
                  <a:cubicBezTo>
                    <a:pt x="0" y="29279"/>
                    <a:pt x="29279" y="0"/>
                    <a:pt x="65396" y="0"/>
                  </a:cubicBezTo>
                  <a:close/>
                </a:path>
              </a:pathLst>
            </a:custGeom>
            <a:solidFill>
              <a:srgbClr val="CEF3F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1590154" cy="2807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060"/>
                </a:lnSpc>
              </a:pPr>
              <a:r>
                <a:rPr lang="en-US" sz="2900">
                  <a:solidFill>
                    <a:srgbClr val="000000"/>
                  </a:solidFill>
                  <a:latin typeface="Bai Jamjuree"/>
                  <a:cs typeface="Bai Jamjuree"/>
                </a:rPr>
                <a:t>มีทั้งหมด 8 เรื่องดังต่อไปนี้</a:t>
              </a: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028700" y="2419311"/>
            <a:ext cx="14917109" cy="61480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cs typeface="Bai Jamjuree Bold"/>
              </a:rPr>
              <a:t>จำนวนคลิป</a:t>
            </a:r>
          </a:p>
          <a:p>
            <a:pPr algn="l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Bai Jamjuree"/>
                <a:cs typeface="Bai Jamjuree"/>
              </a:rPr>
              <a:t>จำนวนคลิปที่ถูกอัปโหลดในแต่ละปี ตลอดช่วงปี ค.ศ. 2018 ถึง ค.ศ. 2023</a:t>
            </a:r>
          </a:p>
          <a:p>
            <a:pPr algn="l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cs typeface="Bai Jamjuree"/>
              </a:rPr>
              <a:t>จำนวนคลิปแต่ละหมวดหมู่ที่ถูกอัปโหลดในแต่ละปี</a:t>
            </a:r>
          </a:p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cs typeface="Bai Jamjuree Bold"/>
              </a:rPr>
              <a:t>จำนวนคนดู</a:t>
            </a:r>
          </a:p>
          <a:p>
            <a:pPr algn="l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cs typeface="Bai Jamjuree"/>
              </a:rPr>
              <a:t>ค่าเฉลี่ยของจำนวนคนดูโดยแบ่งตาม</a:t>
            </a:r>
            <a:r>
              <a:rPr lang="en-US" sz="3200" u="sng">
                <a:solidFill>
                  <a:srgbClr val="000000"/>
                </a:solidFill>
                <a:cs typeface="Bai Jamjuree"/>
              </a:rPr>
              <a:t>หมวดหมู่</a:t>
            </a:r>
            <a:r>
              <a:rPr lang="en-US" sz="3200">
                <a:solidFill>
                  <a:srgbClr val="000000"/>
                </a:solidFill>
                <a:latin typeface="Bai Jamjuree Bold"/>
              </a:rPr>
              <a:t>*</a:t>
            </a:r>
            <a:r>
              <a:rPr lang="en-US" sz="3200">
                <a:solidFill>
                  <a:srgbClr val="000000"/>
                </a:solidFill>
                <a:latin typeface="Bai Jamjuree"/>
                <a:cs typeface="Bai Jamjuree"/>
              </a:rPr>
              <a:t>ของ podcast</a:t>
            </a:r>
          </a:p>
          <a:p>
            <a:pPr algn="l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cs typeface="Bai Jamjuree"/>
              </a:rPr>
              <a:t>ค่าเฉลี่ยของคนดูโดยแบ่งตามประเภทสื่อ</a:t>
            </a:r>
          </a:p>
          <a:p>
            <a:pPr algn="l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Bai Jamjuree"/>
                <a:cs typeface="Bai Jamjuree"/>
              </a:rPr>
              <a:t>ค่าเฉลี่ยของคนดูโดยแบ่งตาม Keyword ที่พบบ่อยในชื่อคลิป 9 อันดับแรก</a:t>
            </a:r>
          </a:p>
          <a:p>
            <a:pPr algn="l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cs typeface="Bai Jamjuree"/>
              </a:rPr>
              <a:t>การกระจายตัวระหว่างจำนวนคนดูและจำนวนคนกดถูกใจ หรือ สัดส่วนการกดถูกใจ</a:t>
            </a:r>
          </a:p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cs typeface="Bai Jamjuree Bold"/>
              </a:rPr>
              <a:t>ความยาวคลิป</a:t>
            </a:r>
          </a:p>
          <a:p>
            <a:pPr algn="l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cs typeface="Bai Jamjuree"/>
              </a:rPr>
              <a:t>สัดส่วนความยาวคลิปต่อไตรมาส</a:t>
            </a:r>
          </a:p>
          <a:p>
            <a:pPr algn="l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Bai Jamjuree"/>
                <a:cs typeface="Bai Jamjuree"/>
              </a:rPr>
              <a:t>การกระจายตัวของความยาวคลิปตลอดปี ค.ศ. 2018 ถึง ค.ศ. 2023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01339" y="9201150"/>
            <a:ext cx="3471763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Bai Jamjuree"/>
                <a:cs typeface="Bai Jamjuree"/>
              </a:rPr>
              <a:t>หมวดหมู่เป็นไปตามบทที่ 3*</a:t>
            </a:r>
          </a:p>
        </p:txBody>
      </p:sp>
      <p:sp>
        <p:nvSpPr>
          <p:cNvPr name="AutoShape 13" id="13"/>
          <p:cNvSpPr/>
          <p:nvPr/>
        </p:nvSpPr>
        <p:spPr>
          <a:xfrm flipV="true">
            <a:off x="6526895" y="1210156"/>
            <a:ext cx="983112" cy="0"/>
          </a:xfrm>
          <a:prstGeom prst="line">
            <a:avLst/>
          </a:prstGeom>
          <a:ln cap="flat" w="66675">
            <a:solidFill>
              <a:srgbClr val="000000"/>
            </a:solidFill>
            <a:prstDash val="sysDash"/>
            <a:headEnd type="none" len="sm" w="sm"/>
            <a:tailEnd type="arrow" len="sm" w="med"/>
          </a:ln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>
  <p:cSld>
    <p:bg>
      <p:bgPr>
        <a:solidFill>
          <a:srgbClr val="FFFA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466402" y="9758793"/>
            <a:ext cx="23220804" cy="537732"/>
            <a:chOff x="0" y="0"/>
            <a:chExt cx="6115767" cy="1416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115767" cy="141625"/>
            </a:xfrm>
            <a:custGeom>
              <a:avLst/>
              <a:gdLst/>
              <a:ahLst/>
              <a:cxnLst/>
              <a:rect r="r" b="b" t="t" l="l"/>
              <a:pathLst>
                <a:path h="141625" w="6115767">
                  <a:moveTo>
                    <a:pt x="0" y="0"/>
                  </a:moveTo>
                  <a:lnTo>
                    <a:pt x="6115767" y="0"/>
                  </a:lnTo>
                  <a:lnTo>
                    <a:pt x="6115767" y="141625"/>
                  </a:lnTo>
                  <a:lnTo>
                    <a:pt x="0" y="141625"/>
                  </a:lnTo>
                  <a:close/>
                </a:path>
              </a:pathLst>
            </a:custGeom>
            <a:solidFill>
              <a:srgbClr val="FFF0A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6115767" cy="1702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90"/>
                </a:lnSpc>
              </a:pPr>
              <a:r>
                <a:rPr lang="en-US" sz="1850">
                  <a:solidFill>
                    <a:srgbClr val="000000"/>
                  </a:solidFill>
                  <a:latin typeface="Bai Jamjuree Bold"/>
                  <a:cs typeface="Bai Jamjuree Bold"/>
                </a:rPr>
                <a:t>บทที่ 4 การวิเคราะห์ทางสถิติ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558486" y="644295"/>
            <a:ext cx="12989137" cy="1131722"/>
            <a:chOff x="0" y="0"/>
            <a:chExt cx="17318849" cy="1508963"/>
          </a:xfrm>
        </p:grpSpPr>
        <p:grpSp>
          <p:nvGrpSpPr>
            <p:cNvPr name="Group 6" id="6"/>
            <p:cNvGrpSpPr/>
            <p:nvPr/>
          </p:nvGrpSpPr>
          <p:grpSpPr>
            <a:xfrm rot="0">
              <a:off x="0" y="0"/>
              <a:ext cx="7486504" cy="1508963"/>
              <a:chOff x="0" y="0"/>
              <a:chExt cx="1478816" cy="298067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1478816" cy="298067"/>
              </a:xfrm>
              <a:custGeom>
                <a:avLst/>
                <a:gdLst/>
                <a:ahLst/>
                <a:cxnLst/>
                <a:rect r="r" b="b" t="t" l="l"/>
                <a:pathLst>
                  <a:path h="298067" w="1478816">
                    <a:moveTo>
                      <a:pt x="70320" y="0"/>
                    </a:moveTo>
                    <a:lnTo>
                      <a:pt x="1408496" y="0"/>
                    </a:lnTo>
                    <a:cubicBezTo>
                      <a:pt x="1447332" y="0"/>
                      <a:pt x="1478816" y="31483"/>
                      <a:pt x="1478816" y="70320"/>
                    </a:cubicBezTo>
                    <a:lnTo>
                      <a:pt x="1478816" y="227747"/>
                    </a:lnTo>
                    <a:cubicBezTo>
                      <a:pt x="1478816" y="266583"/>
                      <a:pt x="1447332" y="298067"/>
                      <a:pt x="1408496" y="298067"/>
                    </a:cubicBezTo>
                    <a:lnTo>
                      <a:pt x="70320" y="298067"/>
                    </a:lnTo>
                    <a:cubicBezTo>
                      <a:pt x="31483" y="298067"/>
                      <a:pt x="0" y="266583"/>
                      <a:pt x="0" y="227747"/>
                    </a:cubicBezTo>
                    <a:lnTo>
                      <a:pt x="0" y="70320"/>
                    </a:lnTo>
                    <a:cubicBezTo>
                      <a:pt x="0" y="31483"/>
                      <a:pt x="31483" y="0"/>
                      <a:pt x="70320" y="0"/>
                    </a:cubicBezTo>
                    <a:close/>
                  </a:path>
                </a:pathLst>
              </a:custGeom>
              <a:solidFill>
                <a:srgbClr val="FDC2BC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66675"/>
                <a:ext cx="1478816" cy="36474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5180"/>
                  </a:lnSpc>
                </a:pPr>
                <a:r>
                  <a:rPr lang="en-US" sz="3700">
                    <a:solidFill>
                      <a:srgbClr val="000000"/>
                    </a:solidFill>
                    <a:cs typeface="Bai Jamjuree"/>
                  </a:rPr>
                  <a:t>สถิติเชิงอนุมาน </a:t>
                </a: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0">
              <a:off x="9268696" y="164340"/>
              <a:ext cx="8050153" cy="1180282"/>
              <a:chOff x="0" y="0"/>
              <a:chExt cx="1590154" cy="233142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1590154" cy="233142"/>
              </a:xfrm>
              <a:custGeom>
                <a:avLst/>
                <a:gdLst/>
                <a:ahLst/>
                <a:cxnLst/>
                <a:rect r="r" b="b" t="t" l="l"/>
                <a:pathLst>
                  <a:path h="233142" w="1590154">
                    <a:moveTo>
                      <a:pt x="65396" y="0"/>
                    </a:moveTo>
                    <a:lnTo>
                      <a:pt x="1524757" y="0"/>
                    </a:lnTo>
                    <a:cubicBezTo>
                      <a:pt x="1560875" y="0"/>
                      <a:pt x="1590154" y="29279"/>
                      <a:pt x="1590154" y="65396"/>
                    </a:cubicBezTo>
                    <a:lnTo>
                      <a:pt x="1590154" y="167746"/>
                    </a:lnTo>
                    <a:cubicBezTo>
                      <a:pt x="1590154" y="203863"/>
                      <a:pt x="1560875" y="233142"/>
                      <a:pt x="1524757" y="233142"/>
                    </a:cubicBezTo>
                    <a:lnTo>
                      <a:pt x="65396" y="233142"/>
                    </a:lnTo>
                    <a:cubicBezTo>
                      <a:pt x="29279" y="233142"/>
                      <a:pt x="0" y="203863"/>
                      <a:pt x="0" y="167746"/>
                    </a:cubicBezTo>
                    <a:lnTo>
                      <a:pt x="0" y="65396"/>
                    </a:lnTo>
                    <a:cubicBezTo>
                      <a:pt x="0" y="29279"/>
                      <a:pt x="29279" y="0"/>
                      <a:pt x="65396" y="0"/>
                    </a:cubicBezTo>
                    <a:close/>
                  </a:path>
                </a:pathLst>
              </a:custGeom>
              <a:solidFill>
                <a:srgbClr val="CEF3FF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47625"/>
                <a:ext cx="1590154" cy="28076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060"/>
                  </a:lnSpc>
                </a:pPr>
                <a:r>
                  <a:rPr lang="en-US" sz="2900">
                    <a:solidFill>
                      <a:srgbClr val="000000"/>
                    </a:solidFill>
                    <a:latin typeface="Bai Jamjuree"/>
                    <a:cs typeface="Bai Jamjuree"/>
                  </a:rPr>
                  <a:t>มีทั้งหมด 3 เรื่อง</a:t>
                </a:r>
              </a:p>
            </p:txBody>
          </p:sp>
        </p:grpSp>
      </p:grpSp>
      <p:sp>
        <p:nvSpPr>
          <p:cNvPr name="TextBox 12" id="12"/>
          <p:cNvSpPr txBox="true"/>
          <p:nvPr/>
        </p:nvSpPr>
        <p:spPr>
          <a:xfrm rot="0">
            <a:off x="1028700" y="2502860"/>
            <a:ext cx="15238410" cy="165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cs typeface="Bai Jamjuree"/>
              </a:rPr>
              <a:t>การ</a:t>
            </a:r>
            <a:r>
              <a:rPr lang="en-US" sz="3200">
                <a:solidFill>
                  <a:srgbClr val="000000"/>
                </a:solidFill>
                <a:cs typeface="Bai Jamjuree Bold"/>
              </a:rPr>
              <a:t>ทดสอบความเป็นอิสระ</a:t>
            </a:r>
            <a:r>
              <a:rPr lang="en-US" sz="3200">
                <a:solidFill>
                  <a:srgbClr val="000000"/>
                </a:solidFill>
                <a:cs typeface="Bai Jamjuree"/>
              </a:rPr>
              <a:t>ต่อกันระหว่าง</a:t>
            </a:r>
            <a:r>
              <a:rPr lang="en-US" sz="3200" u="sng">
                <a:solidFill>
                  <a:srgbClr val="000000"/>
                </a:solidFill>
                <a:cs typeface="Bai Jamjuree"/>
              </a:rPr>
              <a:t>หมวดหมู่</a:t>
            </a:r>
            <a:r>
              <a:rPr lang="en-US" sz="3200">
                <a:solidFill>
                  <a:srgbClr val="000000"/>
                </a:solidFill>
                <a:latin typeface="Bai Jamjuree"/>
                <a:cs typeface="Bai Jamjuree"/>
              </a:rPr>
              <a:t>*ของ podcast และความยาวคลิป</a:t>
            </a:r>
          </a:p>
          <a:p>
            <a:pPr algn="l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cs typeface="Bai Jamjuree"/>
              </a:rPr>
              <a:t>การ</a:t>
            </a:r>
            <a:r>
              <a:rPr lang="en-US" sz="3200">
                <a:solidFill>
                  <a:srgbClr val="000000"/>
                </a:solidFill>
                <a:cs typeface="Bai Jamjuree Bold"/>
              </a:rPr>
              <a:t>วิเคราะห์ความแปรปรวน</a:t>
            </a:r>
            <a:r>
              <a:rPr lang="en-US" sz="3200">
                <a:solidFill>
                  <a:srgbClr val="000000"/>
                </a:solidFill>
                <a:latin typeface="Bai Jamjuree"/>
                <a:cs typeface="Bai Jamjuree"/>
              </a:rPr>
              <a:t>ระหว่างหมวดหมู่ podcast ในแต่ละปี</a:t>
            </a:r>
          </a:p>
          <a:p>
            <a:pPr algn="l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cs typeface="Bai Jamjuree"/>
              </a:rPr>
              <a:t>สมการ </a:t>
            </a:r>
            <a:r>
              <a:rPr lang="en-US" sz="3200">
                <a:solidFill>
                  <a:srgbClr val="000000"/>
                </a:solidFill>
                <a:latin typeface="Bai Jamjuree Bold"/>
              </a:rPr>
              <a:t>regression</a:t>
            </a:r>
            <a:r>
              <a:rPr lang="en-US" sz="3200">
                <a:solidFill>
                  <a:srgbClr val="000000"/>
                </a:solidFill>
                <a:latin typeface="Bai Jamjuree"/>
                <a:cs typeface="Bai Jamjuree"/>
              </a:rPr>
              <a:t> เพื่อแสดงความสัมพันธ์ระหว่างจำนวนคนดูและคนกดถูกใจ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01339" y="9201150"/>
            <a:ext cx="3471763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Bai Jamjuree"/>
                <a:cs typeface="Bai Jamjuree"/>
              </a:rPr>
              <a:t>หมวดหมู่เป็นไปตามบทที่ 3*</a:t>
            </a:r>
          </a:p>
        </p:txBody>
      </p:sp>
      <p:sp>
        <p:nvSpPr>
          <p:cNvPr name="AutoShape 14" id="14"/>
          <p:cNvSpPr/>
          <p:nvPr/>
        </p:nvSpPr>
        <p:spPr>
          <a:xfrm flipV="true">
            <a:off x="6182360" y="1210156"/>
            <a:ext cx="1327648" cy="0"/>
          </a:xfrm>
          <a:prstGeom prst="line">
            <a:avLst/>
          </a:prstGeom>
          <a:ln cap="flat" w="66675">
            <a:solidFill>
              <a:srgbClr val="000000"/>
            </a:solidFill>
            <a:prstDash val="sysDash"/>
            <a:headEnd type="none" len="sm" w="sm"/>
            <a:tailEnd type="arrow" len="sm" w="med"/>
          </a:ln>
        </p:spPr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0B15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748654" y="2905790"/>
            <a:ext cx="11808104" cy="11174300"/>
            <a:chOff x="0" y="0"/>
            <a:chExt cx="858902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58902" cy="812800"/>
            </a:xfrm>
            <a:custGeom>
              <a:avLst/>
              <a:gdLst/>
              <a:ahLst/>
              <a:cxnLst/>
              <a:rect r="r" b="b" t="t" l="l"/>
              <a:pathLst>
                <a:path h="812800" w="858902">
                  <a:moveTo>
                    <a:pt x="429451" y="0"/>
                  </a:moveTo>
                  <a:cubicBezTo>
                    <a:pt x="192272" y="0"/>
                    <a:pt x="0" y="181951"/>
                    <a:pt x="0" y="406400"/>
                  </a:cubicBezTo>
                  <a:cubicBezTo>
                    <a:pt x="0" y="630849"/>
                    <a:pt x="192272" y="812800"/>
                    <a:pt x="429451" y="812800"/>
                  </a:cubicBezTo>
                  <a:cubicBezTo>
                    <a:pt x="666630" y="812800"/>
                    <a:pt x="858902" y="630849"/>
                    <a:pt x="858902" y="406400"/>
                  </a:cubicBezTo>
                  <a:cubicBezTo>
                    <a:pt x="858902" y="181951"/>
                    <a:pt x="666630" y="0"/>
                    <a:pt x="429451" y="0"/>
                  </a:cubicBezTo>
                  <a:close/>
                </a:path>
              </a:pathLst>
            </a:custGeom>
            <a:solidFill>
              <a:srgbClr val="FFFAEB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80522" y="47625"/>
              <a:ext cx="697858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59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3463523" y="-6460617"/>
            <a:ext cx="12607523" cy="12607523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AEB"/>
            </a:solidFill>
            <a:ln cap="sq">
              <a:noFill/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590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5652706" y="-1342412"/>
            <a:ext cx="4320933" cy="2371112"/>
          </a:xfrm>
          <a:custGeom>
            <a:avLst/>
            <a:gdLst/>
            <a:ahLst/>
            <a:cxnLst/>
            <a:rect r="r" b="b" t="t" l="l"/>
            <a:pathLst>
              <a:path h="2371112" w="4320933">
                <a:moveTo>
                  <a:pt x="0" y="0"/>
                </a:moveTo>
                <a:lnTo>
                  <a:pt x="4320933" y="0"/>
                </a:lnTo>
                <a:lnTo>
                  <a:pt x="4320933" y="2371112"/>
                </a:lnTo>
                <a:lnTo>
                  <a:pt x="0" y="23711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1360469" y="9331122"/>
            <a:ext cx="3924501" cy="2153570"/>
          </a:xfrm>
          <a:custGeom>
            <a:avLst/>
            <a:gdLst/>
            <a:ahLst/>
            <a:cxnLst/>
            <a:rect r="r" b="b" t="t" l="l"/>
            <a:pathLst>
              <a:path h="2153570" w="3924501">
                <a:moveTo>
                  <a:pt x="0" y="0"/>
                </a:moveTo>
                <a:lnTo>
                  <a:pt x="3924501" y="0"/>
                </a:lnTo>
                <a:lnTo>
                  <a:pt x="3924501" y="2153570"/>
                </a:lnTo>
                <a:lnTo>
                  <a:pt x="0" y="21535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1023687" y="5746855"/>
            <a:ext cx="6789485" cy="19856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55649" indent="-377824" lvl="1">
              <a:lnSpc>
                <a:spcPts val="8364"/>
              </a:lnSpc>
              <a:buFont typeface="Arial"/>
              <a:buChar char="•"/>
            </a:pPr>
            <a:r>
              <a:rPr lang="en-US" sz="3499">
                <a:solidFill>
                  <a:srgbClr val="000000"/>
                </a:solidFill>
                <a:cs typeface="Bai Jamjuree"/>
              </a:rPr>
              <a:t>การวิเคราะห์ด้วยสถิติเชิงพรรณา</a:t>
            </a:r>
          </a:p>
          <a:p>
            <a:pPr algn="l" marL="755649" indent="-377824" lvl="1">
              <a:lnSpc>
                <a:spcPts val="8364"/>
              </a:lnSpc>
              <a:buFont typeface="Arial"/>
              <a:buChar char="•"/>
            </a:pPr>
            <a:r>
              <a:rPr lang="en-US" sz="3499">
                <a:solidFill>
                  <a:srgbClr val="000000"/>
                </a:solidFill>
                <a:cs typeface="Bai Jamjuree"/>
              </a:rPr>
              <a:t>การวิเคราะห์ด้วยสถิติเชิงอนุมาน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414023" y="629008"/>
            <a:ext cx="6922333" cy="4075021"/>
            <a:chOff x="0" y="0"/>
            <a:chExt cx="9229777" cy="5433361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0" y="1480486"/>
              <a:ext cx="9229777" cy="39528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11760"/>
                </a:lnSpc>
                <a:spcBef>
                  <a:spcPct val="0"/>
                </a:spcBef>
              </a:pPr>
              <a:r>
                <a:rPr lang="en-US" sz="9800">
                  <a:solidFill>
                    <a:srgbClr val="2B1511"/>
                  </a:solidFill>
                  <a:cs typeface="Bai Jamjuree Bold"/>
                </a:rPr>
                <a:t>การวิเคราะห์ทางสถิติ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1561024" y="-9525"/>
              <a:ext cx="6107729" cy="8985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5280"/>
                </a:lnSpc>
                <a:spcBef>
                  <a:spcPct val="0"/>
                </a:spcBef>
              </a:pPr>
              <a:r>
                <a:rPr lang="en-US" sz="4400">
                  <a:solidFill>
                    <a:srgbClr val="2B1511"/>
                  </a:solidFill>
                  <a:latin typeface="Bai Jamjuree Bold"/>
                  <a:cs typeface="Bai Jamjuree Bold"/>
                </a:rPr>
                <a:t>บทที่ 4</a:t>
              </a:r>
            </a:p>
          </p:txBody>
        </p:sp>
      </p:grp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57274" y="164620"/>
            <a:ext cx="7579699" cy="1065217"/>
            <a:chOff x="0" y="0"/>
            <a:chExt cx="1996299" cy="28055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996299" cy="280551"/>
            </a:xfrm>
            <a:custGeom>
              <a:avLst/>
              <a:gdLst/>
              <a:ahLst/>
              <a:cxnLst/>
              <a:rect r="r" b="b" t="t" l="l"/>
              <a:pathLst>
                <a:path h="280551" w="1996299">
                  <a:moveTo>
                    <a:pt x="12257" y="0"/>
                  </a:moveTo>
                  <a:lnTo>
                    <a:pt x="1984043" y="0"/>
                  </a:lnTo>
                  <a:cubicBezTo>
                    <a:pt x="1987293" y="0"/>
                    <a:pt x="1990411" y="1291"/>
                    <a:pt x="1992710" y="3590"/>
                  </a:cubicBezTo>
                  <a:cubicBezTo>
                    <a:pt x="1995008" y="5889"/>
                    <a:pt x="1996299" y="9006"/>
                    <a:pt x="1996299" y="12257"/>
                  </a:cubicBezTo>
                  <a:lnTo>
                    <a:pt x="1996299" y="268294"/>
                  </a:lnTo>
                  <a:cubicBezTo>
                    <a:pt x="1996299" y="275063"/>
                    <a:pt x="1990812" y="280551"/>
                    <a:pt x="1984043" y="280551"/>
                  </a:cubicBezTo>
                  <a:lnTo>
                    <a:pt x="12257" y="280551"/>
                  </a:lnTo>
                  <a:cubicBezTo>
                    <a:pt x="9006" y="280551"/>
                    <a:pt x="5889" y="279260"/>
                    <a:pt x="3590" y="276961"/>
                  </a:cubicBezTo>
                  <a:cubicBezTo>
                    <a:pt x="1291" y="274662"/>
                    <a:pt x="0" y="271545"/>
                    <a:pt x="0" y="268294"/>
                  </a:cubicBezTo>
                  <a:lnTo>
                    <a:pt x="0" y="12257"/>
                  </a:lnTo>
                  <a:cubicBezTo>
                    <a:pt x="0" y="5488"/>
                    <a:pt x="5488" y="0"/>
                    <a:pt x="12257" y="0"/>
                  </a:cubicBezTo>
                  <a:close/>
                </a:path>
              </a:pathLst>
            </a:custGeom>
            <a:solidFill>
              <a:srgbClr val="FDC2BC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76200"/>
              <a:ext cx="1996299" cy="3567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5524"/>
                </a:lnSpc>
                <a:spcBef>
                  <a:spcPct val="0"/>
                </a:spcBef>
              </a:pPr>
              <a:r>
                <a:rPr lang="en-US" sz="3946">
                  <a:solidFill>
                    <a:srgbClr val="2B1511"/>
                  </a:solidFill>
                  <a:cs typeface="Bai Jamjuree Bold"/>
                </a:rPr>
                <a:t>การวิเคราะห์ด้วยสถิติเชิงพรรณนา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2466402" y="9758793"/>
            <a:ext cx="23220804" cy="537732"/>
            <a:chOff x="0" y="0"/>
            <a:chExt cx="6115767" cy="14162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115767" cy="141625"/>
            </a:xfrm>
            <a:custGeom>
              <a:avLst/>
              <a:gdLst/>
              <a:ahLst/>
              <a:cxnLst/>
              <a:rect r="r" b="b" t="t" l="l"/>
              <a:pathLst>
                <a:path h="141625" w="6115767">
                  <a:moveTo>
                    <a:pt x="0" y="0"/>
                  </a:moveTo>
                  <a:lnTo>
                    <a:pt x="6115767" y="0"/>
                  </a:lnTo>
                  <a:lnTo>
                    <a:pt x="6115767" y="141625"/>
                  </a:lnTo>
                  <a:lnTo>
                    <a:pt x="0" y="141625"/>
                  </a:lnTo>
                  <a:close/>
                </a:path>
              </a:pathLst>
            </a:custGeom>
            <a:solidFill>
              <a:srgbClr val="FFF0A2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28575"/>
              <a:ext cx="6115767" cy="1702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90"/>
                </a:lnSpc>
              </a:pPr>
              <a:r>
                <a:rPr lang="en-US" sz="1850">
                  <a:solidFill>
                    <a:srgbClr val="000000"/>
                  </a:solidFill>
                  <a:latin typeface="Bai Jamjuree Bold"/>
                  <a:cs typeface="Bai Jamjuree Bold"/>
                </a:rPr>
                <a:t>บทที่ 4 การวิเคราะห์ทางสถิติ</a:t>
              </a: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253255" y="2485192"/>
            <a:ext cx="9592589" cy="6020641"/>
          </a:xfrm>
          <a:custGeom>
            <a:avLst/>
            <a:gdLst/>
            <a:ahLst/>
            <a:cxnLst/>
            <a:rect r="r" b="b" t="t" l="l"/>
            <a:pathLst>
              <a:path h="6020641" w="9592589">
                <a:moveTo>
                  <a:pt x="0" y="0"/>
                </a:moveTo>
                <a:lnTo>
                  <a:pt x="9592589" y="0"/>
                </a:lnTo>
                <a:lnTo>
                  <a:pt x="9592589" y="6020641"/>
                </a:lnTo>
                <a:lnTo>
                  <a:pt x="0" y="60206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9" id="9"/>
          <p:cNvSpPr txBox="true"/>
          <p:nvPr/>
        </p:nvSpPr>
        <p:spPr>
          <a:xfrm rot="0">
            <a:off x="257274" y="1570739"/>
            <a:ext cx="11775084" cy="528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Bai Jamjuree Bold"/>
                <a:cs typeface="Bai Jamjuree Bold"/>
              </a:rPr>
              <a:t>จำนวนคลิปที่ถูกอัปโหลดในแต่ละปีตลอดปี ค.ศ. 2018 ถึง ค.ศ. 2023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372003" y="2437567"/>
            <a:ext cx="7014851" cy="3338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cs typeface="Bai Jamjuree"/>
              </a:rPr>
              <a:t>จากแผนภูมิแท่งสังเกตได้ว่า </a:t>
            </a:r>
            <a:r>
              <a:rPr lang="en-US" sz="3200">
                <a:solidFill>
                  <a:srgbClr val="FB3101"/>
                </a:solidFill>
                <a:cs typeface="Bai Jamjuree Bold"/>
              </a:rPr>
              <a:t>จำนวนที่อัปโหลดจะค่อยๆเพิ่มมากขึ้นในช่วงหลัง</a:t>
            </a:r>
            <a:r>
              <a:rPr lang="en-US" sz="3200">
                <a:solidFill>
                  <a:srgbClr val="000000"/>
                </a:solidFill>
                <a:latin typeface="Bai Jamjuree"/>
                <a:cs typeface="Bai Jamjuree"/>
              </a:rPr>
              <a:t> โดยทางผู้จัดทำคาดว่าในช่วงปีค.ศ. 2020 และ 2021 นั้นเป็นช่วงที่เกิดการแพร่ระบาดของไวรัส COVID-19 ทำให้การอัปโหลดคลิปเพื่อนำเสนอข้อมูลที่มากขึ้น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466402" y="9758793"/>
            <a:ext cx="23220804" cy="537732"/>
            <a:chOff x="0" y="0"/>
            <a:chExt cx="6115767" cy="1416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115767" cy="141625"/>
            </a:xfrm>
            <a:custGeom>
              <a:avLst/>
              <a:gdLst/>
              <a:ahLst/>
              <a:cxnLst/>
              <a:rect r="r" b="b" t="t" l="l"/>
              <a:pathLst>
                <a:path h="141625" w="6115767">
                  <a:moveTo>
                    <a:pt x="0" y="0"/>
                  </a:moveTo>
                  <a:lnTo>
                    <a:pt x="6115767" y="0"/>
                  </a:lnTo>
                  <a:lnTo>
                    <a:pt x="6115767" y="141625"/>
                  </a:lnTo>
                  <a:lnTo>
                    <a:pt x="0" y="141625"/>
                  </a:lnTo>
                  <a:close/>
                </a:path>
              </a:pathLst>
            </a:custGeom>
            <a:solidFill>
              <a:srgbClr val="FFF0A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6115767" cy="1702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90"/>
                </a:lnSpc>
              </a:pPr>
              <a:r>
                <a:rPr lang="en-US" sz="1850">
                  <a:solidFill>
                    <a:srgbClr val="000000"/>
                  </a:solidFill>
                  <a:latin typeface="Bai Jamjuree Bold"/>
                  <a:cs typeface="Bai Jamjuree Bold"/>
                </a:rPr>
                <a:t>บทที่ 4 การวิเคราะห์ทางสถิติ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257274" y="2301478"/>
            <a:ext cx="9666592" cy="6631622"/>
          </a:xfrm>
          <a:custGeom>
            <a:avLst/>
            <a:gdLst/>
            <a:ahLst/>
            <a:cxnLst/>
            <a:rect r="r" b="b" t="t" l="l"/>
            <a:pathLst>
              <a:path h="6631622" w="9666592">
                <a:moveTo>
                  <a:pt x="0" y="0"/>
                </a:moveTo>
                <a:lnTo>
                  <a:pt x="9666591" y="0"/>
                </a:lnTo>
                <a:lnTo>
                  <a:pt x="9666591" y="6631622"/>
                </a:lnTo>
                <a:lnTo>
                  <a:pt x="0" y="66316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6" id="6"/>
          <p:cNvSpPr txBox="true"/>
          <p:nvPr/>
        </p:nvSpPr>
        <p:spPr>
          <a:xfrm rot="0">
            <a:off x="257274" y="1478882"/>
            <a:ext cx="9253042" cy="528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cs typeface="Bai Jamjuree Bold"/>
              </a:rPr>
              <a:t>จำนวนคลิปแต่ละ</a:t>
            </a:r>
            <a:r>
              <a:rPr lang="en-US" sz="3200" u="sng">
                <a:solidFill>
                  <a:srgbClr val="000000"/>
                </a:solidFill>
                <a:cs typeface="Bai Jamjuree Bold"/>
              </a:rPr>
              <a:t>หมวดหมู่</a:t>
            </a:r>
            <a:r>
              <a:rPr lang="en-US" sz="3200">
                <a:solidFill>
                  <a:srgbClr val="000000"/>
                </a:solidFill>
                <a:latin typeface="Bai Jamjuree Bold"/>
                <a:cs typeface="Bai Jamjuree Bold"/>
              </a:rPr>
              <a:t>*ที่ถูกอัพโหลดมาในแต่ละปี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340114" y="2253853"/>
            <a:ext cx="7269958" cy="3900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cs typeface="Bai Jamjuree"/>
              </a:rPr>
              <a:t>จากแผนภูมิแท่งสังเกตได้ว่า </a:t>
            </a:r>
            <a:r>
              <a:rPr lang="en-US" sz="3200">
                <a:solidFill>
                  <a:srgbClr val="FB3101"/>
                </a:solidFill>
                <a:cs typeface="Bai Jamjuree Bold"/>
              </a:rPr>
              <a:t>หมวดหมู่ของวิดีโอมีการเปลี่ยนแปลงตลอดในทุกๆปี</a:t>
            </a:r>
            <a:r>
              <a:rPr lang="en-US" sz="3200">
                <a:solidFill>
                  <a:srgbClr val="000000"/>
                </a:solidFill>
                <a:latin typeface="Bai Jamjuree"/>
                <a:cs typeface="Bai Jamjuree"/>
              </a:rPr>
              <a:t> เนื่องจากความนิยม หรือกระแสของเนื้อหาในช่วงนั้น โดยเนื้อหาที่มีจำนวนเยอะที่สุดได้แก่ Education &amp; Life Style และ Business ซึ่งก็สอดคล้องตามจุดประสงค์ของรายการ The Secret Sauce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257274" y="164620"/>
            <a:ext cx="7579699" cy="1065217"/>
            <a:chOff x="0" y="0"/>
            <a:chExt cx="1996299" cy="28055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996299" cy="280551"/>
            </a:xfrm>
            <a:custGeom>
              <a:avLst/>
              <a:gdLst/>
              <a:ahLst/>
              <a:cxnLst/>
              <a:rect r="r" b="b" t="t" l="l"/>
              <a:pathLst>
                <a:path h="280551" w="1996299">
                  <a:moveTo>
                    <a:pt x="12257" y="0"/>
                  </a:moveTo>
                  <a:lnTo>
                    <a:pt x="1984043" y="0"/>
                  </a:lnTo>
                  <a:cubicBezTo>
                    <a:pt x="1987293" y="0"/>
                    <a:pt x="1990411" y="1291"/>
                    <a:pt x="1992710" y="3590"/>
                  </a:cubicBezTo>
                  <a:cubicBezTo>
                    <a:pt x="1995008" y="5889"/>
                    <a:pt x="1996299" y="9006"/>
                    <a:pt x="1996299" y="12257"/>
                  </a:cubicBezTo>
                  <a:lnTo>
                    <a:pt x="1996299" y="268294"/>
                  </a:lnTo>
                  <a:cubicBezTo>
                    <a:pt x="1996299" y="275063"/>
                    <a:pt x="1990812" y="280551"/>
                    <a:pt x="1984043" y="280551"/>
                  </a:cubicBezTo>
                  <a:lnTo>
                    <a:pt x="12257" y="280551"/>
                  </a:lnTo>
                  <a:cubicBezTo>
                    <a:pt x="9006" y="280551"/>
                    <a:pt x="5889" y="279260"/>
                    <a:pt x="3590" y="276961"/>
                  </a:cubicBezTo>
                  <a:cubicBezTo>
                    <a:pt x="1291" y="274662"/>
                    <a:pt x="0" y="271545"/>
                    <a:pt x="0" y="268294"/>
                  </a:cubicBezTo>
                  <a:lnTo>
                    <a:pt x="0" y="12257"/>
                  </a:lnTo>
                  <a:cubicBezTo>
                    <a:pt x="0" y="5488"/>
                    <a:pt x="5488" y="0"/>
                    <a:pt x="12257" y="0"/>
                  </a:cubicBezTo>
                  <a:close/>
                </a:path>
              </a:pathLst>
            </a:custGeom>
            <a:solidFill>
              <a:srgbClr val="FDC2BC"/>
            </a:solidFill>
            <a:ln cap="sq">
              <a:noFill/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76200"/>
              <a:ext cx="1996299" cy="3567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5524"/>
                </a:lnSpc>
                <a:spcBef>
                  <a:spcPct val="0"/>
                </a:spcBef>
              </a:pPr>
              <a:r>
                <a:rPr lang="en-US" sz="3946">
                  <a:solidFill>
                    <a:srgbClr val="2B1511"/>
                  </a:solidFill>
                  <a:cs typeface="Bai Jamjuree Bold"/>
                </a:rPr>
                <a:t>การวิเคราะห์ด้วยสถิติเชิงพรรณนา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508174" y="3620104"/>
            <a:ext cx="1085457" cy="1085457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0B15E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4969"/>
                </a:lnSpc>
                <a:spcBef>
                  <a:spcPct val="0"/>
                </a:spcBef>
              </a:pPr>
              <a:r>
                <a:rPr lang="en-US" sz="3549" u="sng">
                  <a:solidFill>
                    <a:srgbClr val="FFFFFF"/>
                  </a:solidFill>
                  <a:latin typeface="DM Sans Bold"/>
                  <a:hlinkClick r:id="rId2" action="ppaction://hlinksldjump"/>
                </a:rPr>
                <a:t>01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8601272" y="3620104"/>
            <a:ext cx="1085457" cy="1085457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0B15E"/>
            </a:solidFill>
            <a:ln cap="sq">
              <a:noFill/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4969"/>
                </a:lnSpc>
                <a:spcBef>
                  <a:spcPct val="0"/>
                </a:spcBef>
              </a:pPr>
              <a:r>
                <a:rPr lang="en-US" sz="3549" u="sng">
                  <a:solidFill>
                    <a:srgbClr val="FFFFFF"/>
                  </a:solidFill>
                  <a:latin typeface="DM Sans Bold"/>
                  <a:hlinkClick r:id="rId3" action="ppaction://hlinksldjump"/>
                </a:rPr>
                <a:t>02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0647820" y="6904590"/>
            <a:ext cx="1085457" cy="1085457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0B15E"/>
            </a:solidFill>
            <a:ln cap="sq">
              <a:noFill/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4969"/>
                </a:lnSpc>
                <a:spcBef>
                  <a:spcPct val="0"/>
                </a:spcBef>
              </a:pPr>
              <a:r>
                <a:rPr lang="en-US" sz="3549" u="sng">
                  <a:solidFill>
                    <a:srgbClr val="FFFFFF"/>
                  </a:solidFill>
                  <a:latin typeface="DM Sans Bold"/>
                  <a:hlinkClick r:id="rId4" action="ppaction://hlinksldjump"/>
                </a:rPr>
                <a:t>05</a:t>
              </a: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1095156">
            <a:off x="-4098793" y="-4550300"/>
            <a:ext cx="7891968" cy="7891968"/>
          </a:xfrm>
          <a:custGeom>
            <a:avLst/>
            <a:gdLst/>
            <a:ahLst/>
            <a:cxnLst/>
            <a:rect r="r" b="b" t="t" l="l"/>
            <a:pathLst>
              <a:path h="7891968" w="7891968">
                <a:moveTo>
                  <a:pt x="0" y="0"/>
                </a:moveTo>
                <a:lnTo>
                  <a:pt x="7891967" y="0"/>
                </a:lnTo>
                <a:lnTo>
                  <a:pt x="7891967" y="7891967"/>
                </a:lnTo>
                <a:lnTo>
                  <a:pt x="0" y="789196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12694369" y="3620104"/>
            <a:ext cx="1085457" cy="1085457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0B15E"/>
            </a:solidFill>
            <a:ln cap="sq">
              <a:noFill/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4969"/>
                </a:lnSpc>
                <a:spcBef>
                  <a:spcPct val="0"/>
                </a:spcBef>
              </a:pPr>
              <a:r>
                <a:rPr lang="en-US" sz="3549" u="sng">
                  <a:solidFill>
                    <a:srgbClr val="FFFFFF"/>
                  </a:solidFill>
                  <a:latin typeface="DM Sans Bold"/>
                  <a:hlinkClick r:id="rId7" action="ppaction://hlinksldjump"/>
                </a:rPr>
                <a:t>03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6511284" y="6904590"/>
            <a:ext cx="1085457" cy="1085457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0B15E"/>
            </a:solidFill>
            <a:ln cap="sq">
              <a:noFill/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4969"/>
                </a:lnSpc>
                <a:spcBef>
                  <a:spcPct val="0"/>
                </a:spcBef>
              </a:pPr>
              <a:r>
                <a:rPr lang="en-US" sz="3549" u="sng">
                  <a:solidFill>
                    <a:srgbClr val="FFFFFF"/>
                  </a:solidFill>
                  <a:latin typeface="DM Sans Bold"/>
                  <a:hlinkClick r:id="rId8" action="ppaction://hlinksldjump"/>
                </a:rPr>
                <a:t>04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6625268" y="1791775"/>
            <a:ext cx="5037464" cy="1268429"/>
            <a:chOff x="0" y="0"/>
            <a:chExt cx="1326739" cy="334072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326739" cy="334072"/>
            </a:xfrm>
            <a:custGeom>
              <a:avLst/>
              <a:gdLst/>
              <a:ahLst/>
              <a:cxnLst/>
              <a:rect r="r" b="b" t="t" l="l"/>
              <a:pathLst>
                <a:path h="334072" w="1326739">
                  <a:moveTo>
                    <a:pt x="52254" y="0"/>
                  </a:moveTo>
                  <a:lnTo>
                    <a:pt x="1274486" y="0"/>
                  </a:lnTo>
                  <a:cubicBezTo>
                    <a:pt x="1288344" y="0"/>
                    <a:pt x="1301635" y="5505"/>
                    <a:pt x="1311435" y="15305"/>
                  </a:cubicBezTo>
                  <a:cubicBezTo>
                    <a:pt x="1321234" y="25104"/>
                    <a:pt x="1326739" y="38395"/>
                    <a:pt x="1326739" y="52254"/>
                  </a:cubicBezTo>
                  <a:lnTo>
                    <a:pt x="1326739" y="281818"/>
                  </a:lnTo>
                  <a:cubicBezTo>
                    <a:pt x="1326739" y="310677"/>
                    <a:pt x="1303345" y="334072"/>
                    <a:pt x="1274486" y="334072"/>
                  </a:cubicBezTo>
                  <a:lnTo>
                    <a:pt x="52254" y="334072"/>
                  </a:lnTo>
                  <a:cubicBezTo>
                    <a:pt x="23395" y="334072"/>
                    <a:pt x="0" y="310677"/>
                    <a:pt x="0" y="281818"/>
                  </a:cubicBezTo>
                  <a:lnTo>
                    <a:pt x="0" y="52254"/>
                  </a:lnTo>
                  <a:cubicBezTo>
                    <a:pt x="0" y="23395"/>
                    <a:pt x="23395" y="0"/>
                    <a:pt x="52254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0" y="0"/>
              <a:ext cx="1326739" cy="3340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7255"/>
                </a:lnSpc>
                <a:spcBef>
                  <a:spcPct val="0"/>
                </a:spcBef>
              </a:pPr>
              <a:r>
                <a:rPr lang="en-US" sz="6046">
                  <a:solidFill>
                    <a:srgbClr val="2B1511"/>
                  </a:solidFill>
                  <a:latin typeface="Canva Sans Bold"/>
                </a:rPr>
                <a:t>Overview</a:t>
              </a:r>
            </a:p>
          </p:txBody>
        </p:sp>
      </p:grpSp>
      <p:sp>
        <p:nvSpPr>
          <p:cNvPr name="Freeform 21" id="21"/>
          <p:cNvSpPr/>
          <p:nvPr/>
        </p:nvSpPr>
        <p:spPr>
          <a:xfrm flipH="false" flipV="false" rot="1095156">
            <a:off x="14074237" y="7160484"/>
            <a:ext cx="7891968" cy="7891968"/>
          </a:xfrm>
          <a:custGeom>
            <a:avLst/>
            <a:gdLst/>
            <a:ahLst/>
            <a:cxnLst/>
            <a:rect r="r" b="b" t="t" l="l"/>
            <a:pathLst>
              <a:path h="7891968" w="7891968">
                <a:moveTo>
                  <a:pt x="0" y="0"/>
                </a:moveTo>
                <a:lnTo>
                  <a:pt x="7891967" y="0"/>
                </a:lnTo>
                <a:lnTo>
                  <a:pt x="7891967" y="7891967"/>
                </a:lnTo>
                <a:lnTo>
                  <a:pt x="0" y="789196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2960916" y="4831797"/>
            <a:ext cx="4093097" cy="5662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91"/>
              </a:lnSpc>
            </a:pPr>
            <a:r>
              <a:rPr lang="en-US" sz="3375">
                <a:solidFill>
                  <a:srgbClr val="000000"/>
                </a:solidFill>
                <a:cs typeface="Bai Jamjuree Bold"/>
              </a:rPr>
              <a:t>บทนำ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7158895" y="4872846"/>
            <a:ext cx="4093097" cy="5662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91"/>
              </a:lnSpc>
            </a:pPr>
            <a:r>
              <a:rPr lang="en-US" sz="3375">
                <a:solidFill>
                  <a:srgbClr val="000000"/>
                </a:solidFill>
                <a:cs typeface="Bai Jamjuree Bold"/>
              </a:rPr>
              <a:t>วิธีการดำเนินงาน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9144000" y="8157333"/>
            <a:ext cx="4093097" cy="5662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91"/>
              </a:lnSpc>
            </a:pPr>
            <a:r>
              <a:rPr lang="en-US" sz="3375">
                <a:solidFill>
                  <a:srgbClr val="000000"/>
                </a:solidFill>
                <a:cs typeface="Bai Jamjuree Bold"/>
              </a:rPr>
              <a:t>สรุปผล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1190549" y="4872846"/>
            <a:ext cx="4093097" cy="5662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91"/>
              </a:lnSpc>
            </a:pPr>
            <a:r>
              <a:rPr lang="en-US" sz="3375">
                <a:solidFill>
                  <a:srgbClr val="000000"/>
                </a:solidFill>
                <a:cs typeface="Bai Jamjuree Bold"/>
              </a:rPr>
              <a:t>ผลการดำเนินงาน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5050903" y="8153836"/>
            <a:ext cx="4093097" cy="5662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91"/>
              </a:lnSpc>
            </a:pPr>
            <a:r>
              <a:rPr lang="en-US" sz="3375">
                <a:solidFill>
                  <a:srgbClr val="000000"/>
                </a:solidFill>
                <a:cs typeface="Bai Jamjuree Bold"/>
              </a:rPr>
              <a:t>การวิเคราะห์ทางสถิติ</a:t>
            </a:r>
          </a:p>
        </p:txBody>
      </p:sp>
      <p:grpSp>
        <p:nvGrpSpPr>
          <p:cNvPr name="Group 27" id="27"/>
          <p:cNvGrpSpPr/>
          <p:nvPr/>
        </p:nvGrpSpPr>
        <p:grpSpPr>
          <a:xfrm rot="0">
            <a:off x="13036870" y="-1312917"/>
            <a:ext cx="2625834" cy="2625834"/>
            <a:chOff x="0" y="0"/>
            <a:chExt cx="812800" cy="8128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0B15E"/>
            </a:solidFill>
            <a:ln cap="sq">
              <a:noFill/>
              <a:prstDash val="solid"/>
              <a:miter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59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1752881" y="9161550"/>
            <a:ext cx="2625834" cy="2625834"/>
            <a:chOff x="0" y="0"/>
            <a:chExt cx="812800" cy="81280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0B15E"/>
            </a:solidFill>
            <a:ln cap="sq">
              <a:noFill/>
              <a:prstDash val="solid"/>
              <a:miter/>
            </a:ln>
          </p:spPr>
        </p:sp>
        <p:sp>
          <p:nvSpPr>
            <p:cNvPr name="TextBox 32" id="32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590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466402" y="9758793"/>
            <a:ext cx="23220804" cy="537732"/>
            <a:chOff x="0" y="0"/>
            <a:chExt cx="6115767" cy="1416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115767" cy="141625"/>
            </a:xfrm>
            <a:custGeom>
              <a:avLst/>
              <a:gdLst/>
              <a:ahLst/>
              <a:cxnLst/>
              <a:rect r="r" b="b" t="t" l="l"/>
              <a:pathLst>
                <a:path h="141625" w="6115767">
                  <a:moveTo>
                    <a:pt x="0" y="0"/>
                  </a:moveTo>
                  <a:lnTo>
                    <a:pt x="6115767" y="0"/>
                  </a:lnTo>
                  <a:lnTo>
                    <a:pt x="6115767" y="141625"/>
                  </a:lnTo>
                  <a:lnTo>
                    <a:pt x="0" y="141625"/>
                  </a:lnTo>
                  <a:close/>
                </a:path>
              </a:pathLst>
            </a:custGeom>
            <a:solidFill>
              <a:srgbClr val="FFF0A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6115767" cy="1702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90"/>
                </a:lnSpc>
              </a:pPr>
              <a:r>
                <a:rPr lang="en-US" sz="1850">
                  <a:solidFill>
                    <a:srgbClr val="000000"/>
                  </a:solidFill>
                  <a:latin typeface="Bai Jamjuree Bold"/>
                  <a:cs typeface="Bai Jamjuree Bold"/>
                </a:rPr>
                <a:t>บทที่ 4 การวิเคราะห์ทางสถิติ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257274" y="2394001"/>
            <a:ext cx="8886726" cy="6203022"/>
            <a:chOff x="0" y="0"/>
            <a:chExt cx="1376786" cy="96101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376787" cy="961010"/>
            </a:xfrm>
            <a:custGeom>
              <a:avLst/>
              <a:gdLst/>
              <a:ahLst/>
              <a:cxnLst/>
              <a:rect r="r" b="b" t="t" l="l"/>
              <a:pathLst>
                <a:path h="961010" w="1376787">
                  <a:moveTo>
                    <a:pt x="0" y="0"/>
                  </a:moveTo>
                  <a:lnTo>
                    <a:pt x="1376787" y="0"/>
                  </a:lnTo>
                  <a:lnTo>
                    <a:pt x="1376787" y="961010"/>
                  </a:lnTo>
                  <a:lnTo>
                    <a:pt x="0" y="961010"/>
                  </a:lnTo>
                  <a:close/>
                </a:path>
              </a:pathLst>
            </a:custGeom>
            <a:blipFill>
              <a:blip r:embed="rId2"/>
              <a:stretch>
                <a:fillRect l="-548" t="0" r="-548" b="0"/>
              </a:stretch>
            </a:blipFill>
            <a:ln w="38100" cap="sq">
              <a:solidFill>
                <a:srgbClr val="000000"/>
              </a:solidFill>
              <a:prstDash val="solid"/>
              <a:miter/>
            </a:ln>
          </p:spPr>
        </p:sp>
      </p:grpSp>
      <p:grpSp>
        <p:nvGrpSpPr>
          <p:cNvPr name="Group 7" id="7"/>
          <p:cNvGrpSpPr/>
          <p:nvPr/>
        </p:nvGrpSpPr>
        <p:grpSpPr>
          <a:xfrm rot="0">
            <a:off x="257274" y="164620"/>
            <a:ext cx="7579699" cy="1065217"/>
            <a:chOff x="0" y="0"/>
            <a:chExt cx="1996299" cy="28055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996299" cy="280551"/>
            </a:xfrm>
            <a:custGeom>
              <a:avLst/>
              <a:gdLst/>
              <a:ahLst/>
              <a:cxnLst/>
              <a:rect r="r" b="b" t="t" l="l"/>
              <a:pathLst>
                <a:path h="280551" w="1996299">
                  <a:moveTo>
                    <a:pt x="12257" y="0"/>
                  </a:moveTo>
                  <a:lnTo>
                    <a:pt x="1984043" y="0"/>
                  </a:lnTo>
                  <a:cubicBezTo>
                    <a:pt x="1987293" y="0"/>
                    <a:pt x="1990411" y="1291"/>
                    <a:pt x="1992710" y="3590"/>
                  </a:cubicBezTo>
                  <a:cubicBezTo>
                    <a:pt x="1995008" y="5889"/>
                    <a:pt x="1996299" y="9006"/>
                    <a:pt x="1996299" y="12257"/>
                  </a:cubicBezTo>
                  <a:lnTo>
                    <a:pt x="1996299" y="268294"/>
                  </a:lnTo>
                  <a:cubicBezTo>
                    <a:pt x="1996299" y="275063"/>
                    <a:pt x="1990812" y="280551"/>
                    <a:pt x="1984043" y="280551"/>
                  </a:cubicBezTo>
                  <a:lnTo>
                    <a:pt x="12257" y="280551"/>
                  </a:lnTo>
                  <a:cubicBezTo>
                    <a:pt x="9006" y="280551"/>
                    <a:pt x="5889" y="279260"/>
                    <a:pt x="3590" y="276961"/>
                  </a:cubicBezTo>
                  <a:cubicBezTo>
                    <a:pt x="1291" y="274662"/>
                    <a:pt x="0" y="271545"/>
                    <a:pt x="0" y="268294"/>
                  </a:cubicBezTo>
                  <a:lnTo>
                    <a:pt x="0" y="12257"/>
                  </a:lnTo>
                  <a:cubicBezTo>
                    <a:pt x="0" y="5488"/>
                    <a:pt x="5488" y="0"/>
                    <a:pt x="12257" y="0"/>
                  </a:cubicBezTo>
                  <a:close/>
                </a:path>
              </a:pathLst>
            </a:custGeom>
            <a:solidFill>
              <a:srgbClr val="FDC2BC"/>
            </a:solidFill>
            <a:ln cap="sq">
              <a:noFill/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76200"/>
              <a:ext cx="1996299" cy="3567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5524"/>
                </a:lnSpc>
                <a:spcBef>
                  <a:spcPct val="0"/>
                </a:spcBef>
              </a:pPr>
              <a:r>
                <a:rPr lang="en-US" sz="3946">
                  <a:solidFill>
                    <a:srgbClr val="2B1511"/>
                  </a:solidFill>
                  <a:cs typeface="Bai Jamjuree Bold"/>
                </a:rPr>
                <a:t>การวิเคราะห์ด้วยสถิติเชิงพรรณนา</a:t>
              </a: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257274" y="1525144"/>
            <a:ext cx="7712770" cy="528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cs typeface="Bai Jamjuree Bold"/>
              </a:rPr>
              <a:t>ค่าเฉลี่ยของจำนวนคนดูแบ่งตาม</a:t>
            </a:r>
            <a:r>
              <a:rPr lang="en-US" sz="3200" u="sng">
                <a:solidFill>
                  <a:srgbClr val="000000"/>
                </a:solidFill>
                <a:cs typeface="Bai Jamjuree Bold"/>
              </a:rPr>
              <a:t>ประเภทสื่อ</a:t>
            </a:r>
            <a:r>
              <a:rPr lang="en-US" sz="3200">
                <a:solidFill>
                  <a:srgbClr val="000000"/>
                </a:solidFill>
                <a:latin typeface="Bai Jamjuree Bold"/>
              </a:rPr>
              <a:t>*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989342" y="2346376"/>
            <a:ext cx="7269958" cy="3338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Bai Jamjuree"/>
                <a:cs typeface="Bai Jamjuree"/>
              </a:rPr>
              <a:t>จากแผนภูมิแท่งสังเกตได้ว่า หมวดหมู่ที่มีจำนวนค่าเฉลี่ยของคนดูมากที่สุดคือ ”การศึกษา”  และสามารถแสดงให้เห็นได้ว่า </a:t>
            </a:r>
            <a:r>
              <a:rPr lang="en-US" sz="3200">
                <a:solidFill>
                  <a:srgbClr val="FB3101"/>
                </a:solidFill>
                <a:cs typeface="Bai Jamjuree Bold"/>
              </a:rPr>
              <a:t>ในแต่ละปีจำนวนเฉลี่ยของคนดูในแต่ละหมวดค่อนข้างไม่คงที่</a:t>
            </a:r>
            <a:r>
              <a:rPr lang="en-US" sz="3200">
                <a:solidFill>
                  <a:srgbClr val="000000"/>
                </a:solidFill>
                <a:latin typeface="Bai Jamjuree"/>
                <a:cs typeface="Bai Jamjuree"/>
              </a:rPr>
              <a:t> ทั้งนี้เป็นเป็นเพราะกระแสและความนิยมในช่วงนั้นด้วย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57274" y="9201150"/>
            <a:ext cx="7836973" cy="4152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Bai Jamjuree"/>
                <a:cs typeface="Bai Jamjuree"/>
              </a:rPr>
              <a:t>ประเภทสื่อเป็นไปตามที่ทาง The Secret Sauce เป็นคนแยก*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466402" y="9758793"/>
            <a:ext cx="23220804" cy="537732"/>
            <a:chOff x="0" y="0"/>
            <a:chExt cx="6115767" cy="1416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115767" cy="141625"/>
            </a:xfrm>
            <a:custGeom>
              <a:avLst/>
              <a:gdLst/>
              <a:ahLst/>
              <a:cxnLst/>
              <a:rect r="r" b="b" t="t" l="l"/>
              <a:pathLst>
                <a:path h="141625" w="6115767">
                  <a:moveTo>
                    <a:pt x="0" y="0"/>
                  </a:moveTo>
                  <a:lnTo>
                    <a:pt x="6115767" y="0"/>
                  </a:lnTo>
                  <a:lnTo>
                    <a:pt x="6115767" y="141625"/>
                  </a:lnTo>
                  <a:lnTo>
                    <a:pt x="0" y="141625"/>
                  </a:lnTo>
                  <a:close/>
                </a:path>
              </a:pathLst>
            </a:custGeom>
            <a:solidFill>
              <a:srgbClr val="FFF0A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6115767" cy="1702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90"/>
                </a:lnSpc>
              </a:pPr>
              <a:r>
                <a:rPr lang="en-US" sz="1850">
                  <a:solidFill>
                    <a:srgbClr val="000000"/>
                  </a:solidFill>
                  <a:latin typeface="Bai Jamjuree Bold"/>
                  <a:cs typeface="Bai Jamjuree Bold"/>
                </a:rPr>
                <a:t>บทที่ 4 การวิเคราะห์ทางสถิติ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257274" y="2394001"/>
            <a:ext cx="9732068" cy="6203022"/>
            <a:chOff x="0" y="0"/>
            <a:chExt cx="1507752" cy="96101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507752" cy="961010"/>
            </a:xfrm>
            <a:custGeom>
              <a:avLst/>
              <a:gdLst/>
              <a:ahLst/>
              <a:cxnLst/>
              <a:rect r="r" b="b" t="t" l="l"/>
              <a:pathLst>
                <a:path h="961010" w="1507752">
                  <a:moveTo>
                    <a:pt x="0" y="0"/>
                  </a:moveTo>
                  <a:lnTo>
                    <a:pt x="1507752" y="0"/>
                  </a:lnTo>
                  <a:lnTo>
                    <a:pt x="1507752" y="961010"/>
                  </a:lnTo>
                  <a:lnTo>
                    <a:pt x="0" y="961010"/>
                  </a:lnTo>
                  <a:close/>
                </a:path>
              </a:pathLst>
            </a:custGeom>
            <a:blipFill>
              <a:blip r:embed="rId2"/>
              <a:stretch>
                <a:fillRect l="-1028" t="0" r="-1028" b="0"/>
              </a:stretch>
            </a:blipFill>
            <a:ln w="38100" cap="sq">
              <a:solidFill>
                <a:srgbClr val="000000"/>
              </a:solidFill>
              <a:prstDash val="solid"/>
              <a:miter/>
            </a:ln>
          </p:spPr>
        </p:sp>
      </p:grpSp>
      <p:grpSp>
        <p:nvGrpSpPr>
          <p:cNvPr name="Group 7" id="7"/>
          <p:cNvGrpSpPr/>
          <p:nvPr/>
        </p:nvGrpSpPr>
        <p:grpSpPr>
          <a:xfrm rot="0">
            <a:off x="257274" y="164620"/>
            <a:ext cx="7579699" cy="1065217"/>
            <a:chOff x="0" y="0"/>
            <a:chExt cx="1996299" cy="28055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996299" cy="280551"/>
            </a:xfrm>
            <a:custGeom>
              <a:avLst/>
              <a:gdLst/>
              <a:ahLst/>
              <a:cxnLst/>
              <a:rect r="r" b="b" t="t" l="l"/>
              <a:pathLst>
                <a:path h="280551" w="1996299">
                  <a:moveTo>
                    <a:pt x="12257" y="0"/>
                  </a:moveTo>
                  <a:lnTo>
                    <a:pt x="1984043" y="0"/>
                  </a:lnTo>
                  <a:cubicBezTo>
                    <a:pt x="1987293" y="0"/>
                    <a:pt x="1990411" y="1291"/>
                    <a:pt x="1992710" y="3590"/>
                  </a:cubicBezTo>
                  <a:cubicBezTo>
                    <a:pt x="1995008" y="5889"/>
                    <a:pt x="1996299" y="9006"/>
                    <a:pt x="1996299" y="12257"/>
                  </a:cubicBezTo>
                  <a:lnTo>
                    <a:pt x="1996299" y="268294"/>
                  </a:lnTo>
                  <a:cubicBezTo>
                    <a:pt x="1996299" y="275063"/>
                    <a:pt x="1990812" y="280551"/>
                    <a:pt x="1984043" y="280551"/>
                  </a:cubicBezTo>
                  <a:lnTo>
                    <a:pt x="12257" y="280551"/>
                  </a:lnTo>
                  <a:cubicBezTo>
                    <a:pt x="9006" y="280551"/>
                    <a:pt x="5889" y="279260"/>
                    <a:pt x="3590" y="276961"/>
                  </a:cubicBezTo>
                  <a:cubicBezTo>
                    <a:pt x="1291" y="274662"/>
                    <a:pt x="0" y="271545"/>
                    <a:pt x="0" y="268294"/>
                  </a:cubicBezTo>
                  <a:lnTo>
                    <a:pt x="0" y="12257"/>
                  </a:lnTo>
                  <a:cubicBezTo>
                    <a:pt x="0" y="5488"/>
                    <a:pt x="5488" y="0"/>
                    <a:pt x="12257" y="0"/>
                  </a:cubicBezTo>
                  <a:close/>
                </a:path>
              </a:pathLst>
            </a:custGeom>
            <a:solidFill>
              <a:srgbClr val="FDC2BC"/>
            </a:solidFill>
            <a:ln cap="sq">
              <a:noFill/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76200"/>
              <a:ext cx="1996299" cy="3567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5524"/>
                </a:lnSpc>
                <a:spcBef>
                  <a:spcPct val="0"/>
                </a:spcBef>
              </a:pPr>
              <a:r>
                <a:rPr lang="en-US" sz="3946">
                  <a:solidFill>
                    <a:srgbClr val="2B1511"/>
                  </a:solidFill>
                  <a:cs typeface="Bai Jamjuree Bold"/>
                </a:rPr>
                <a:t>การวิเคราะห์ด้วยสถิติเชิงพรรณนา</a:t>
              </a: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257274" y="1525144"/>
            <a:ext cx="7395766" cy="528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cs typeface="Bai Jamjuree Bold"/>
              </a:rPr>
              <a:t>ค่าเฉลี่ยของจำนวนคนดูแบ่งตาม</a:t>
            </a:r>
            <a:r>
              <a:rPr lang="en-US" sz="3200" u="sng">
                <a:solidFill>
                  <a:srgbClr val="000000"/>
                </a:solidFill>
                <a:cs typeface="Bai Jamjuree Bold"/>
              </a:rPr>
              <a:t>หมวดหมู่</a:t>
            </a:r>
            <a:r>
              <a:rPr lang="en-US" sz="3200">
                <a:solidFill>
                  <a:srgbClr val="000000"/>
                </a:solidFill>
                <a:latin typeface="Bai Jamjuree Bold"/>
              </a:rPr>
              <a:t>*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495138" y="2733162"/>
            <a:ext cx="7269958" cy="165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cs typeface="Bai Jamjuree"/>
              </a:rPr>
              <a:t>จากแผนภูมิแท่งสังเกตได้ว่า </a:t>
            </a:r>
            <a:r>
              <a:rPr lang="en-US" sz="3200">
                <a:solidFill>
                  <a:srgbClr val="FB3101"/>
                </a:solidFill>
                <a:cs typeface="Bai Jamjuree Bold"/>
              </a:rPr>
              <a:t>จำนวนคนดูวิดีโอโดยเฉลี่ยในแต่ละหมวดหมู่มีแนวโน้มไปในทิศทางเดียวกัน 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466402" y="9758793"/>
            <a:ext cx="23220804" cy="537732"/>
            <a:chOff x="0" y="0"/>
            <a:chExt cx="6115767" cy="1416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115767" cy="141625"/>
            </a:xfrm>
            <a:custGeom>
              <a:avLst/>
              <a:gdLst/>
              <a:ahLst/>
              <a:cxnLst/>
              <a:rect r="r" b="b" t="t" l="l"/>
              <a:pathLst>
                <a:path h="141625" w="6115767">
                  <a:moveTo>
                    <a:pt x="0" y="0"/>
                  </a:moveTo>
                  <a:lnTo>
                    <a:pt x="6115767" y="0"/>
                  </a:lnTo>
                  <a:lnTo>
                    <a:pt x="6115767" y="141625"/>
                  </a:lnTo>
                  <a:lnTo>
                    <a:pt x="0" y="141625"/>
                  </a:lnTo>
                  <a:close/>
                </a:path>
              </a:pathLst>
            </a:custGeom>
            <a:solidFill>
              <a:srgbClr val="FFF0A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6115767" cy="1702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90"/>
                </a:lnSpc>
              </a:pPr>
              <a:r>
                <a:rPr lang="en-US" sz="1850">
                  <a:solidFill>
                    <a:srgbClr val="000000"/>
                  </a:solidFill>
                  <a:latin typeface="Bai Jamjuree Bold"/>
                  <a:cs typeface="Bai Jamjuree Bold"/>
                </a:rPr>
                <a:t>บทที่ 4 การวิเคราะห์ทางสถิติ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257274" y="2394001"/>
            <a:ext cx="8886726" cy="6203022"/>
            <a:chOff x="0" y="0"/>
            <a:chExt cx="1376786" cy="96101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376787" cy="961010"/>
            </a:xfrm>
            <a:custGeom>
              <a:avLst/>
              <a:gdLst/>
              <a:ahLst/>
              <a:cxnLst/>
              <a:rect r="r" b="b" t="t" l="l"/>
              <a:pathLst>
                <a:path h="961010" w="1376787">
                  <a:moveTo>
                    <a:pt x="0" y="0"/>
                  </a:moveTo>
                  <a:lnTo>
                    <a:pt x="1376787" y="0"/>
                  </a:lnTo>
                  <a:lnTo>
                    <a:pt x="1376787" y="961010"/>
                  </a:lnTo>
                  <a:lnTo>
                    <a:pt x="0" y="961010"/>
                  </a:lnTo>
                  <a:close/>
                </a:path>
              </a:pathLst>
            </a:custGeom>
            <a:blipFill>
              <a:blip r:embed="rId2"/>
              <a:stretch>
                <a:fillRect l="-6473" t="0" r="-6473" b="0"/>
              </a:stretch>
            </a:blipFill>
            <a:ln w="38100" cap="sq">
              <a:solidFill>
                <a:srgbClr val="000000"/>
              </a:solidFill>
              <a:prstDash val="solid"/>
              <a:miter/>
            </a:ln>
          </p:spPr>
        </p:sp>
      </p:grpSp>
      <p:grpSp>
        <p:nvGrpSpPr>
          <p:cNvPr name="Group 7" id="7"/>
          <p:cNvGrpSpPr/>
          <p:nvPr/>
        </p:nvGrpSpPr>
        <p:grpSpPr>
          <a:xfrm rot="0">
            <a:off x="257274" y="164620"/>
            <a:ext cx="7579699" cy="1065217"/>
            <a:chOff x="0" y="0"/>
            <a:chExt cx="1996299" cy="28055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996299" cy="280551"/>
            </a:xfrm>
            <a:custGeom>
              <a:avLst/>
              <a:gdLst/>
              <a:ahLst/>
              <a:cxnLst/>
              <a:rect r="r" b="b" t="t" l="l"/>
              <a:pathLst>
                <a:path h="280551" w="1996299">
                  <a:moveTo>
                    <a:pt x="12257" y="0"/>
                  </a:moveTo>
                  <a:lnTo>
                    <a:pt x="1984043" y="0"/>
                  </a:lnTo>
                  <a:cubicBezTo>
                    <a:pt x="1987293" y="0"/>
                    <a:pt x="1990411" y="1291"/>
                    <a:pt x="1992710" y="3590"/>
                  </a:cubicBezTo>
                  <a:cubicBezTo>
                    <a:pt x="1995008" y="5889"/>
                    <a:pt x="1996299" y="9006"/>
                    <a:pt x="1996299" y="12257"/>
                  </a:cubicBezTo>
                  <a:lnTo>
                    <a:pt x="1996299" y="268294"/>
                  </a:lnTo>
                  <a:cubicBezTo>
                    <a:pt x="1996299" y="275063"/>
                    <a:pt x="1990812" y="280551"/>
                    <a:pt x="1984043" y="280551"/>
                  </a:cubicBezTo>
                  <a:lnTo>
                    <a:pt x="12257" y="280551"/>
                  </a:lnTo>
                  <a:cubicBezTo>
                    <a:pt x="9006" y="280551"/>
                    <a:pt x="5889" y="279260"/>
                    <a:pt x="3590" y="276961"/>
                  </a:cubicBezTo>
                  <a:cubicBezTo>
                    <a:pt x="1291" y="274662"/>
                    <a:pt x="0" y="271545"/>
                    <a:pt x="0" y="268294"/>
                  </a:cubicBezTo>
                  <a:lnTo>
                    <a:pt x="0" y="12257"/>
                  </a:lnTo>
                  <a:cubicBezTo>
                    <a:pt x="0" y="5488"/>
                    <a:pt x="5488" y="0"/>
                    <a:pt x="12257" y="0"/>
                  </a:cubicBezTo>
                  <a:close/>
                </a:path>
              </a:pathLst>
            </a:custGeom>
            <a:solidFill>
              <a:srgbClr val="FDC2BC"/>
            </a:solidFill>
            <a:ln cap="sq">
              <a:noFill/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76200"/>
              <a:ext cx="1996299" cy="3567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5524"/>
                </a:lnSpc>
                <a:spcBef>
                  <a:spcPct val="0"/>
                </a:spcBef>
              </a:pPr>
              <a:r>
                <a:rPr lang="en-US" sz="3946">
                  <a:solidFill>
                    <a:srgbClr val="2B1511"/>
                  </a:solidFill>
                  <a:cs typeface="Bai Jamjuree Bold"/>
                </a:rPr>
                <a:t>การวิเคราะห์ด้วยสถิติเชิงพรรณนา</a:t>
              </a: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257274" y="1525144"/>
            <a:ext cx="9732068" cy="528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cs typeface="Bai Jamjuree Bold"/>
              </a:rPr>
              <a:t>การกระจายระหว่างจำนวนคนดูและจำนวนคนกดถูกใจ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989342" y="2346376"/>
            <a:ext cx="7269958" cy="22141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Bai Jamjuree"/>
                <a:cs typeface="Bai Jamjuree"/>
              </a:rPr>
              <a:t>จาก Scatter plot จะสังเกตได้ว่า</a:t>
            </a:r>
          </a:p>
          <a:p>
            <a:pPr algn="l">
              <a:lnSpc>
                <a:spcPts val="4480"/>
              </a:lnSpc>
            </a:pPr>
          </a:p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Bai Jamjuree"/>
                <a:cs typeface="Bai Jamjuree"/>
              </a:rPr>
              <a:t>ช่วง 0-200,000 คนดูแรกจะมีความสัมพันธ์ในทางบวก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989342" y="4512996"/>
            <a:ext cx="6303556" cy="16522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</a:p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Bai Jamjuree"/>
                <a:cs typeface="Bai Jamjuree"/>
              </a:rPr>
              <a:t>แต่ถ้า มากกว่า 200,000 คนนั้นจะมีการกระจายที่ไม่เป็นเส้นตรง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466402" y="9758793"/>
            <a:ext cx="23220804" cy="537732"/>
            <a:chOff x="0" y="0"/>
            <a:chExt cx="6115767" cy="1416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115767" cy="141625"/>
            </a:xfrm>
            <a:custGeom>
              <a:avLst/>
              <a:gdLst/>
              <a:ahLst/>
              <a:cxnLst/>
              <a:rect r="r" b="b" t="t" l="l"/>
              <a:pathLst>
                <a:path h="141625" w="6115767">
                  <a:moveTo>
                    <a:pt x="0" y="0"/>
                  </a:moveTo>
                  <a:lnTo>
                    <a:pt x="6115767" y="0"/>
                  </a:lnTo>
                  <a:lnTo>
                    <a:pt x="6115767" y="141625"/>
                  </a:lnTo>
                  <a:lnTo>
                    <a:pt x="0" y="141625"/>
                  </a:lnTo>
                  <a:close/>
                </a:path>
              </a:pathLst>
            </a:custGeom>
            <a:solidFill>
              <a:srgbClr val="FFF0A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6115767" cy="1702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90"/>
                </a:lnSpc>
              </a:pPr>
              <a:r>
                <a:rPr lang="en-US" sz="1850">
                  <a:solidFill>
                    <a:srgbClr val="000000"/>
                  </a:solidFill>
                  <a:latin typeface="Bai Jamjuree Bold"/>
                  <a:cs typeface="Bai Jamjuree Bold"/>
                </a:rPr>
                <a:t>บทที่ 4 การวิเคราะห์ทางสถิติ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257274" y="2394001"/>
            <a:ext cx="8886726" cy="6203022"/>
            <a:chOff x="0" y="0"/>
            <a:chExt cx="1376786" cy="96101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376787" cy="961010"/>
            </a:xfrm>
            <a:custGeom>
              <a:avLst/>
              <a:gdLst/>
              <a:ahLst/>
              <a:cxnLst/>
              <a:rect r="r" b="b" t="t" l="l"/>
              <a:pathLst>
                <a:path h="961010" w="1376787">
                  <a:moveTo>
                    <a:pt x="0" y="0"/>
                  </a:moveTo>
                  <a:lnTo>
                    <a:pt x="1376787" y="0"/>
                  </a:lnTo>
                  <a:lnTo>
                    <a:pt x="1376787" y="961010"/>
                  </a:lnTo>
                  <a:lnTo>
                    <a:pt x="0" y="961010"/>
                  </a:lnTo>
                  <a:close/>
                </a:path>
              </a:pathLst>
            </a:custGeom>
            <a:blipFill>
              <a:blip r:embed="rId2"/>
              <a:stretch>
                <a:fillRect l="-4055" t="0" r="-4055" b="0"/>
              </a:stretch>
            </a:blipFill>
            <a:ln w="38100" cap="sq">
              <a:solidFill>
                <a:srgbClr val="000000"/>
              </a:solidFill>
              <a:prstDash val="solid"/>
              <a:miter/>
            </a:ln>
          </p:spPr>
        </p:sp>
      </p:grpSp>
      <p:grpSp>
        <p:nvGrpSpPr>
          <p:cNvPr name="Group 7" id="7"/>
          <p:cNvGrpSpPr/>
          <p:nvPr/>
        </p:nvGrpSpPr>
        <p:grpSpPr>
          <a:xfrm rot="0">
            <a:off x="257274" y="164620"/>
            <a:ext cx="7579699" cy="1065217"/>
            <a:chOff x="0" y="0"/>
            <a:chExt cx="1996299" cy="28055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996299" cy="280551"/>
            </a:xfrm>
            <a:custGeom>
              <a:avLst/>
              <a:gdLst/>
              <a:ahLst/>
              <a:cxnLst/>
              <a:rect r="r" b="b" t="t" l="l"/>
              <a:pathLst>
                <a:path h="280551" w="1996299">
                  <a:moveTo>
                    <a:pt x="12257" y="0"/>
                  </a:moveTo>
                  <a:lnTo>
                    <a:pt x="1984043" y="0"/>
                  </a:lnTo>
                  <a:cubicBezTo>
                    <a:pt x="1987293" y="0"/>
                    <a:pt x="1990411" y="1291"/>
                    <a:pt x="1992710" y="3590"/>
                  </a:cubicBezTo>
                  <a:cubicBezTo>
                    <a:pt x="1995008" y="5889"/>
                    <a:pt x="1996299" y="9006"/>
                    <a:pt x="1996299" y="12257"/>
                  </a:cubicBezTo>
                  <a:lnTo>
                    <a:pt x="1996299" y="268294"/>
                  </a:lnTo>
                  <a:cubicBezTo>
                    <a:pt x="1996299" y="275063"/>
                    <a:pt x="1990812" y="280551"/>
                    <a:pt x="1984043" y="280551"/>
                  </a:cubicBezTo>
                  <a:lnTo>
                    <a:pt x="12257" y="280551"/>
                  </a:lnTo>
                  <a:cubicBezTo>
                    <a:pt x="9006" y="280551"/>
                    <a:pt x="5889" y="279260"/>
                    <a:pt x="3590" y="276961"/>
                  </a:cubicBezTo>
                  <a:cubicBezTo>
                    <a:pt x="1291" y="274662"/>
                    <a:pt x="0" y="271545"/>
                    <a:pt x="0" y="268294"/>
                  </a:cubicBezTo>
                  <a:lnTo>
                    <a:pt x="0" y="12257"/>
                  </a:lnTo>
                  <a:cubicBezTo>
                    <a:pt x="0" y="5488"/>
                    <a:pt x="5488" y="0"/>
                    <a:pt x="12257" y="0"/>
                  </a:cubicBezTo>
                  <a:close/>
                </a:path>
              </a:pathLst>
            </a:custGeom>
            <a:solidFill>
              <a:srgbClr val="FDC2BC"/>
            </a:solidFill>
            <a:ln cap="sq">
              <a:noFill/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76200"/>
              <a:ext cx="1996299" cy="3567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5524"/>
                </a:lnSpc>
                <a:spcBef>
                  <a:spcPct val="0"/>
                </a:spcBef>
              </a:pPr>
              <a:r>
                <a:rPr lang="en-US" sz="3946">
                  <a:solidFill>
                    <a:srgbClr val="2B1511"/>
                  </a:solidFill>
                  <a:cs typeface="Bai Jamjuree Bold"/>
                </a:rPr>
                <a:t>การวิเคราะห์ด้วยสถิติเชิงพรรณนา</a:t>
              </a: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257274" y="1525144"/>
            <a:ext cx="9732068" cy="528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cs typeface="Bai Jamjuree Bold"/>
              </a:rPr>
              <a:t>การกระจายตัวของความยาววิดีโอทั้งหมด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989342" y="2346376"/>
            <a:ext cx="7269958" cy="165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Bai Jamjuree"/>
                <a:cs typeface="Bai Jamjuree"/>
              </a:rPr>
              <a:t>จากแผนภูมิ Histogram สังเกตได้ว่า ข้อมูลมีลักษณะเบ้ขวา โดยพบจำนวนวิดีโอช่วง 30-45 นาทีเป็นส่วนมาก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466402" y="9758793"/>
            <a:ext cx="23220804" cy="537732"/>
            <a:chOff x="0" y="0"/>
            <a:chExt cx="6115767" cy="1416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115767" cy="141625"/>
            </a:xfrm>
            <a:custGeom>
              <a:avLst/>
              <a:gdLst/>
              <a:ahLst/>
              <a:cxnLst/>
              <a:rect r="r" b="b" t="t" l="l"/>
              <a:pathLst>
                <a:path h="141625" w="6115767">
                  <a:moveTo>
                    <a:pt x="0" y="0"/>
                  </a:moveTo>
                  <a:lnTo>
                    <a:pt x="6115767" y="0"/>
                  </a:lnTo>
                  <a:lnTo>
                    <a:pt x="6115767" y="141625"/>
                  </a:lnTo>
                  <a:lnTo>
                    <a:pt x="0" y="141625"/>
                  </a:lnTo>
                  <a:close/>
                </a:path>
              </a:pathLst>
            </a:custGeom>
            <a:solidFill>
              <a:srgbClr val="FFF0A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6115767" cy="1702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90"/>
                </a:lnSpc>
              </a:pPr>
              <a:r>
                <a:rPr lang="en-US" sz="1850">
                  <a:solidFill>
                    <a:srgbClr val="000000"/>
                  </a:solidFill>
                  <a:latin typeface="Bai Jamjuree Bold"/>
                  <a:cs typeface="Bai Jamjuree Bold"/>
                </a:rPr>
                <a:t>บทที่ 4 การวิเคราะห์ทางสถิติ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257274" y="2394001"/>
            <a:ext cx="8886726" cy="6203022"/>
            <a:chOff x="0" y="0"/>
            <a:chExt cx="1376786" cy="96101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376787" cy="961010"/>
            </a:xfrm>
            <a:custGeom>
              <a:avLst/>
              <a:gdLst/>
              <a:ahLst/>
              <a:cxnLst/>
              <a:rect r="r" b="b" t="t" l="l"/>
              <a:pathLst>
                <a:path h="961010" w="1376787">
                  <a:moveTo>
                    <a:pt x="0" y="0"/>
                  </a:moveTo>
                  <a:lnTo>
                    <a:pt x="1376787" y="0"/>
                  </a:lnTo>
                  <a:lnTo>
                    <a:pt x="1376787" y="961010"/>
                  </a:lnTo>
                  <a:lnTo>
                    <a:pt x="0" y="961010"/>
                  </a:lnTo>
                  <a:close/>
                </a:path>
              </a:pathLst>
            </a:custGeom>
            <a:blipFill>
              <a:blip r:embed="rId2"/>
              <a:stretch>
                <a:fillRect l="-4247" t="0" r="-4247" b="0"/>
              </a:stretch>
            </a:blipFill>
            <a:ln w="38100" cap="sq">
              <a:solidFill>
                <a:srgbClr val="000000"/>
              </a:solidFill>
              <a:prstDash val="solid"/>
              <a:miter/>
            </a:ln>
          </p:spPr>
        </p:sp>
      </p:grpSp>
      <p:grpSp>
        <p:nvGrpSpPr>
          <p:cNvPr name="Group 7" id="7"/>
          <p:cNvGrpSpPr/>
          <p:nvPr/>
        </p:nvGrpSpPr>
        <p:grpSpPr>
          <a:xfrm rot="0">
            <a:off x="257274" y="164620"/>
            <a:ext cx="7579699" cy="1065217"/>
            <a:chOff x="0" y="0"/>
            <a:chExt cx="1996299" cy="28055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996299" cy="280551"/>
            </a:xfrm>
            <a:custGeom>
              <a:avLst/>
              <a:gdLst/>
              <a:ahLst/>
              <a:cxnLst/>
              <a:rect r="r" b="b" t="t" l="l"/>
              <a:pathLst>
                <a:path h="280551" w="1996299">
                  <a:moveTo>
                    <a:pt x="12257" y="0"/>
                  </a:moveTo>
                  <a:lnTo>
                    <a:pt x="1984043" y="0"/>
                  </a:lnTo>
                  <a:cubicBezTo>
                    <a:pt x="1987293" y="0"/>
                    <a:pt x="1990411" y="1291"/>
                    <a:pt x="1992710" y="3590"/>
                  </a:cubicBezTo>
                  <a:cubicBezTo>
                    <a:pt x="1995008" y="5889"/>
                    <a:pt x="1996299" y="9006"/>
                    <a:pt x="1996299" y="12257"/>
                  </a:cubicBezTo>
                  <a:lnTo>
                    <a:pt x="1996299" y="268294"/>
                  </a:lnTo>
                  <a:cubicBezTo>
                    <a:pt x="1996299" y="275063"/>
                    <a:pt x="1990812" y="280551"/>
                    <a:pt x="1984043" y="280551"/>
                  </a:cubicBezTo>
                  <a:lnTo>
                    <a:pt x="12257" y="280551"/>
                  </a:lnTo>
                  <a:cubicBezTo>
                    <a:pt x="9006" y="280551"/>
                    <a:pt x="5889" y="279260"/>
                    <a:pt x="3590" y="276961"/>
                  </a:cubicBezTo>
                  <a:cubicBezTo>
                    <a:pt x="1291" y="274662"/>
                    <a:pt x="0" y="271545"/>
                    <a:pt x="0" y="268294"/>
                  </a:cubicBezTo>
                  <a:lnTo>
                    <a:pt x="0" y="12257"/>
                  </a:lnTo>
                  <a:cubicBezTo>
                    <a:pt x="0" y="5488"/>
                    <a:pt x="5488" y="0"/>
                    <a:pt x="12257" y="0"/>
                  </a:cubicBezTo>
                  <a:close/>
                </a:path>
              </a:pathLst>
            </a:custGeom>
            <a:solidFill>
              <a:srgbClr val="FDC2BC"/>
            </a:solidFill>
            <a:ln cap="sq">
              <a:noFill/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76200"/>
              <a:ext cx="1996299" cy="3567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5524"/>
                </a:lnSpc>
                <a:spcBef>
                  <a:spcPct val="0"/>
                </a:spcBef>
              </a:pPr>
              <a:r>
                <a:rPr lang="en-US" sz="3946">
                  <a:solidFill>
                    <a:srgbClr val="2B1511"/>
                  </a:solidFill>
                  <a:cs typeface="Bai Jamjuree Bold"/>
                </a:rPr>
                <a:t>การวิเคราะห์ด้วยสถิติเชิงพรรณนา</a:t>
              </a: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257274" y="1525144"/>
            <a:ext cx="9732068" cy="528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cs typeface="Bai Jamjuree Bold"/>
              </a:rPr>
              <a:t>สัดส่วนความยาววิดีโอต่อไตรมาส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989342" y="2346376"/>
            <a:ext cx="7269958" cy="22142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cs typeface="Bai Jamjuree"/>
              </a:rPr>
              <a:t>จากแผนภูมิแท่งสังเกตได้ว่าวิดีโอส่วนใหญ่ในช่องจะ</a:t>
            </a:r>
            <a:r>
              <a:rPr lang="en-US" sz="3200">
                <a:solidFill>
                  <a:srgbClr val="FB3101"/>
                </a:solidFill>
                <a:latin typeface="Bai Jamjuree Bold"/>
                <a:cs typeface="Bai Jamjuree Bold"/>
              </a:rPr>
              <a:t>มีความยาววิดีโอในช่วงความยาว 30-60 นาทีมากที่สุด</a:t>
            </a:r>
            <a:r>
              <a:rPr lang="en-US" sz="3200">
                <a:solidFill>
                  <a:srgbClr val="000000"/>
                </a:solidFill>
                <a:latin typeface="Bai Jamjuree"/>
                <a:cs typeface="Bai Jamjuree"/>
              </a:rPr>
              <a:t> และได้ความยาวเฉลี่ยวิดีโอคือ 42.45 นาที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466402" y="9758793"/>
            <a:ext cx="23220804" cy="537732"/>
            <a:chOff x="0" y="0"/>
            <a:chExt cx="6115767" cy="1416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115767" cy="141625"/>
            </a:xfrm>
            <a:custGeom>
              <a:avLst/>
              <a:gdLst/>
              <a:ahLst/>
              <a:cxnLst/>
              <a:rect r="r" b="b" t="t" l="l"/>
              <a:pathLst>
                <a:path h="141625" w="6115767">
                  <a:moveTo>
                    <a:pt x="0" y="0"/>
                  </a:moveTo>
                  <a:lnTo>
                    <a:pt x="6115767" y="0"/>
                  </a:lnTo>
                  <a:lnTo>
                    <a:pt x="6115767" y="141625"/>
                  </a:lnTo>
                  <a:lnTo>
                    <a:pt x="0" y="141625"/>
                  </a:lnTo>
                  <a:close/>
                </a:path>
              </a:pathLst>
            </a:custGeom>
            <a:solidFill>
              <a:srgbClr val="FFF0A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6115767" cy="1702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90"/>
                </a:lnSpc>
              </a:pPr>
              <a:r>
                <a:rPr lang="en-US" sz="1850">
                  <a:solidFill>
                    <a:srgbClr val="000000"/>
                  </a:solidFill>
                  <a:latin typeface="Bai Jamjuree Bold"/>
                  <a:cs typeface="Bai Jamjuree Bold"/>
                </a:rPr>
                <a:t>บทที่ 4 การวิเคราะห์ทางสถิติ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257274" y="164620"/>
            <a:ext cx="7579699" cy="1065217"/>
            <a:chOff x="0" y="0"/>
            <a:chExt cx="1996299" cy="28055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996299" cy="280551"/>
            </a:xfrm>
            <a:custGeom>
              <a:avLst/>
              <a:gdLst/>
              <a:ahLst/>
              <a:cxnLst/>
              <a:rect r="r" b="b" t="t" l="l"/>
              <a:pathLst>
                <a:path h="280551" w="1996299">
                  <a:moveTo>
                    <a:pt x="12257" y="0"/>
                  </a:moveTo>
                  <a:lnTo>
                    <a:pt x="1984043" y="0"/>
                  </a:lnTo>
                  <a:cubicBezTo>
                    <a:pt x="1987293" y="0"/>
                    <a:pt x="1990411" y="1291"/>
                    <a:pt x="1992710" y="3590"/>
                  </a:cubicBezTo>
                  <a:cubicBezTo>
                    <a:pt x="1995008" y="5889"/>
                    <a:pt x="1996299" y="9006"/>
                    <a:pt x="1996299" y="12257"/>
                  </a:cubicBezTo>
                  <a:lnTo>
                    <a:pt x="1996299" y="268294"/>
                  </a:lnTo>
                  <a:cubicBezTo>
                    <a:pt x="1996299" y="275063"/>
                    <a:pt x="1990812" y="280551"/>
                    <a:pt x="1984043" y="280551"/>
                  </a:cubicBezTo>
                  <a:lnTo>
                    <a:pt x="12257" y="280551"/>
                  </a:lnTo>
                  <a:cubicBezTo>
                    <a:pt x="9006" y="280551"/>
                    <a:pt x="5889" y="279260"/>
                    <a:pt x="3590" y="276961"/>
                  </a:cubicBezTo>
                  <a:cubicBezTo>
                    <a:pt x="1291" y="274662"/>
                    <a:pt x="0" y="271545"/>
                    <a:pt x="0" y="268294"/>
                  </a:cubicBezTo>
                  <a:lnTo>
                    <a:pt x="0" y="12257"/>
                  </a:lnTo>
                  <a:cubicBezTo>
                    <a:pt x="0" y="5488"/>
                    <a:pt x="5488" y="0"/>
                    <a:pt x="12257" y="0"/>
                  </a:cubicBezTo>
                  <a:close/>
                </a:path>
              </a:pathLst>
            </a:custGeom>
            <a:solidFill>
              <a:srgbClr val="FDC2BC"/>
            </a:solidFill>
            <a:ln cap="sq">
              <a:noFill/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76200"/>
              <a:ext cx="1996299" cy="3567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5524"/>
                </a:lnSpc>
                <a:spcBef>
                  <a:spcPct val="0"/>
                </a:spcBef>
              </a:pPr>
              <a:r>
                <a:rPr lang="en-US" sz="3946">
                  <a:solidFill>
                    <a:srgbClr val="2B1511"/>
                  </a:solidFill>
                  <a:cs typeface="Bai Jamjuree Bold"/>
                </a:rPr>
                <a:t>การวิเคราะห์ด้วยสถิติเชิงอนุมาน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257274" y="3397974"/>
            <a:ext cx="11112004" cy="3491053"/>
            <a:chOff x="0" y="0"/>
            <a:chExt cx="2178286" cy="68435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178286" cy="684351"/>
            </a:xfrm>
            <a:custGeom>
              <a:avLst/>
              <a:gdLst/>
              <a:ahLst/>
              <a:cxnLst/>
              <a:rect r="r" b="b" t="t" l="l"/>
              <a:pathLst>
                <a:path h="684351" w="2178286">
                  <a:moveTo>
                    <a:pt x="0" y="0"/>
                  </a:moveTo>
                  <a:lnTo>
                    <a:pt x="2178286" y="0"/>
                  </a:lnTo>
                  <a:lnTo>
                    <a:pt x="2178286" y="684351"/>
                  </a:lnTo>
                  <a:lnTo>
                    <a:pt x="0" y="684351"/>
                  </a:lnTo>
                  <a:close/>
                </a:path>
              </a:pathLst>
            </a:custGeom>
            <a:blipFill>
              <a:blip r:embed="rId2"/>
              <a:stretch>
                <a:fillRect l="-372" t="0" r="-372" b="0"/>
              </a:stretch>
            </a:blipFill>
            <a:ln w="38100" cap="sq">
              <a:solidFill>
                <a:srgbClr val="000000"/>
              </a:solidFill>
              <a:prstDash val="solid"/>
              <a:miter/>
            </a:ln>
          </p:spPr>
        </p:sp>
      </p:grpSp>
      <p:grpSp>
        <p:nvGrpSpPr>
          <p:cNvPr name="Group 10" id="10"/>
          <p:cNvGrpSpPr/>
          <p:nvPr/>
        </p:nvGrpSpPr>
        <p:grpSpPr>
          <a:xfrm rot="0">
            <a:off x="1701595" y="8283057"/>
            <a:ext cx="14342707" cy="975243"/>
            <a:chOff x="0" y="0"/>
            <a:chExt cx="3777503" cy="256854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3777503" cy="256854"/>
            </a:xfrm>
            <a:custGeom>
              <a:avLst/>
              <a:gdLst/>
              <a:ahLst/>
              <a:cxnLst/>
              <a:rect r="r" b="b" t="t" l="l"/>
              <a:pathLst>
                <a:path h="256854" w="3777503">
                  <a:moveTo>
                    <a:pt x="0" y="0"/>
                  </a:moveTo>
                  <a:lnTo>
                    <a:pt x="3777503" y="0"/>
                  </a:lnTo>
                  <a:lnTo>
                    <a:pt x="3777503" y="256854"/>
                  </a:lnTo>
                  <a:lnTo>
                    <a:pt x="0" y="256854"/>
                  </a:lnTo>
                  <a:close/>
                </a:path>
              </a:pathLst>
            </a:custGeom>
            <a:solidFill>
              <a:srgbClr val="FFE052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28575"/>
              <a:ext cx="3777503" cy="2854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90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8968644" y="139674"/>
            <a:ext cx="7099869" cy="10901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Bai Jamjuree Bold"/>
                <a:cs typeface="Bai Jamjuree Bold"/>
              </a:rPr>
              <a:t>การทดสอบความเป็นอิสระต่อกันระหว่างหมวดหมู่ podcast และความยาวคลิป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57274" y="1845074"/>
            <a:ext cx="11112004" cy="490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Bai Jamjuree"/>
                <a:cs typeface="Bai Jamjuree"/>
              </a:rPr>
              <a:t>ทดสอบด้วย Chi-Square (Test for independence with Chi-Square Test)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0" y="8454287"/>
            <a:ext cx="18001110" cy="528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Bai Jamjuree Bold"/>
                <a:cs typeface="Bai Jamjuree Bold"/>
              </a:rPr>
              <a:t>สรุปได้ว่า ข้อมูลระหว่างหมวดหมู่ podcast และความยาวคลิป</a:t>
            </a:r>
            <a:r>
              <a:rPr lang="en-US" sz="3200">
                <a:solidFill>
                  <a:srgbClr val="FB3101"/>
                </a:solidFill>
                <a:cs typeface="Bai Jamjuree Bold"/>
              </a:rPr>
              <a:t>มีความสัมพันธ์กัน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11764852" y="3089695"/>
            <a:ext cx="6236258" cy="4421837"/>
            <a:chOff x="0" y="0"/>
            <a:chExt cx="8315011" cy="5895783"/>
          </a:xfrm>
        </p:grpSpPr>
        <p:sp>
          <p:nvSpPr>
            <p:cNvPr name="TextBox 17" id="17"/>
            <p:cNvSpPr txBox="true"/>
            <p:nvPr/>
          </p:nvSpPr>
          <p:spPr>
            <a:xfrm rot="0">
              <a:off x="0" y="-66675"/>
              <a:ext cx="8315011" cy="32732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19"/>
                </a:lnSpc>
              </a:pPr>
              <a:r>
                <a:rPr lang="en-US" sz="2799">
                  <a:solidFill>
                    <a:srgbClr val="000000"/>
                  </a:solidFill>
                  <a:latin typeface="Bai Jamjuree"/>
                  <a:cs typeface="Bai Jamjuree"/>
                </a:rPr>
                <a:t>H0 : หมวดหมู่ podcast ไม่มีความสัมพันธ์กับความยาวคลิป</a:t>
              </a:r>
            </a:p>
            <a:p>
              <a:pPr algn="l">
                <a:lnSpc>
                  <a:spcPts val="3919"/>
                </a:lnSpc>
              </a:pPr>
              <a:r>
                <a:rPr lang="en-US" sz="2799">
                  <a:solidFill>
                    <a:srgbClr val="000000"/>
                  </a:solidFill>
                  <a:latin typeface="Bai Jamjuree"/>
                  <a:cs typeface="Bai Jamjuree"/>
                </a:rPr>
                <a:t>Ha : หมวดหมู่ podcast มีความสัมพันธ์กับความยาวคลิป</a:t>
              </a:r>
            </a:p>
            <a:p>
              <a:pPr algn="l">
                <a:lnSpc>
                  <a:spcPts val="3919"/>
                </a:lnSpc>
              </a:pPr>
              <a:r>
                <a:rPr lang="en-US" sz="2799">
                  <a:solidFill>
                    <a:srgbClr val="000000"/>
                  </a:solidFill>
                  <a:latin typeface="Bai Jamjuree"/>
                </a:rPr>
                <a:t>alpha = 0.05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0" y="3584638"/>
              <a:ext cx="5240205" cy="63224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>
                  <a:solidFill>
                    <a:srgbClr val="000000"/>
                  </a:solidFill>
                  <a:latin typeface="Bai Jamjuree"/>
                </a:rPr>
                <a:t>Test Statistic = 39.6336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0" y="4304261"/>
              <a:ext cx="5687748" cy="63224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>
                  <a:solidFill>
                    <a:srgbClr val="000000"/>
                  </a:solidFill>
                  <a:latin typeface="Bai Jamjuree"/>
                </a:rPr>
                <a:t>p-value = 0.000515 &lt; 0.05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1535245" y="5263535"/>
              <a:ext cx="2617258" cy="63224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>
                  <a:solidFill>
                    <a:srgbClr val="FB3101"/>
                  </a:solidFill>
                  <a:latin typeface="Bai Jamjuree Bold"/>
                </a:rPr>
                <a:t>REJECT H0</a:t>
              </a:r>
            </a:p>
          </p:txBody>
        </p:sp>
      </p:grp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466402" y="9758793"/>
            <a:ext cx="23220804" cy="537732"/>
            <a:chOff x="0" y="0"/>
            <a:chExt cx="6115767" cy="1416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115767" cy="141625"/>
            </a:xfrm>
            <a:custGeom>
              <a:avLst/>
              <a:gdLst/>
              <a:ahLst/>
              <a:cxnLst/>
              <a:rect r="r" b="b" t="t" l="l"/>
              <a:pathLst>
                <a:path h="141625" w="6115767">
                  <a:moveTo>
                    <a:pt x="0" y="0"/>
                  </a:moveTo>
                  <a:lnTo>
                    <a:pt x="6115767" y="0"/>
                  </a:lnTo>
                  <a:lnTo>
                    <a:pt x="6115767" y="141625"/>
                  </a:lnTo>
                  <a:lnTo>
                    <a:pt x="0" y="141625"/>
                  </a:lnTo>
                  <a:close/>
                </a:path>
              </a:pathLst>
            </a:custGeom>
            <a:solidFill>
              <a:srgbClr val="FFF0A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6115767" cy="1702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90"/>
                </a:lnSpc>
              </a:pPr>
              <a:r>
                <a:rPr lang="en-US" sz="1850">
                  <a:solidFill>
                    <a:srgbClr val="000000"/>
                  </a:solidFill>
                  <a:latin typeface="Bai Jamjuree Bold"/>
                  <a:cs typeface="Bai Jamjuree Bold"/>
                </a:rPr>
                <a:t>บทที่ 4 การวิเคราะห์ทางสถิติ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257274" y="164620"/>
            <a:ext cx="7579699" cy="1065217"/>
            <a:chOff x="0" y="0"/>
            <a:chExt cx="1996299" cy="28055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996299" cy="280551"/>
            </a:xfrm>
            <a:custGeom>
              <a:avLst/>
              <a:gdLst/>
              <a:ahLst/>
              <a:cxnLst/>
              <a:rect r="r" b="b" t="t" l="l"/>
              <a:pathLst>
                <a:path h="280551" w="1996299">
                  <a:moveTo>
                    <a:pt x="12257" y="0"/>
                  </a:moveTo>
                  <a:lnTo>
                    <a:pt x="1984043" y="0"/>
                  </a:lnTo>
                  <a:cubicBezTo>
                    <a:pt x="1987293" y="0"/>
                    <a:pt x="1990411" y="1291"/>
                    <a:pt x="1992710" y="3590"/>
                  </a:cubicBezTo>
                  <a:cubicBezTo>
                    <a:pt x="1995008" y="5889"/>
                    <a:pt x="1996299" y="9006"/>
                    <a:pt x="1996299" y="12257"/>
                  </a:cubicBezTo>
                  <a:lnTo>
                    <a:pt x="1996299" y="268294"/>
                  </a:lnTo>
                  <a:cubicBezTo>
                    <a:pt x="1996299" y="275063"/>
                    <a:pt x="1990812" y="280551"/>
                    <a:pt x="1984043" y="280551"/>
                  </a:cubicBezTo>
                  <a:lnTo>
                    <a:pt x="12257" y="280551"/>
                  </a:lnTo>
                  <a:cubicBezTo>
                    <a:pt x="9006" y="280551"/>
                    <a:pt x="5889" y="279260"/>
                    <a:pt x="3590" y="276961"/>
                  </a:cubicBezTo>
                  <a:cubicBezTo>
                    <a:pt x="1291" y="274662"/>
                    <a:pt x="0" y="271545"/>
                    <a:pt x="0" y="268294"/>
                  </a:cubicBezTo>
                  <a:lnTo>
                    <a:pt x="0" y="12257"/>
                  </a:lnTo>
                  <a:cubicBezTo>
                    <a:pt x="0" y="5488"/>
                    <a:pt x="5488" y="0"/>
                    <a:pt x="12257" y="0"/>
                  </a:cubicBezTo>
                  <a:close/>
                </a:path>
              </a:pathLst>
            </a:custGeom>
            <a:solidFill>
              <a:srgbClr val="FDC2BC"/>
            </a:solidFill>
            <a:ln cap="sq">
              <a:noFill/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76200"/>
              <a:ext cx="1996299" cy="3567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5524"/>
                </a:lnSpc>
                <a:spcBef>
                  <a:spcPct val="0"/>
                </a:spcBef>
              </a:pPr>
              <a:r>
                <a:rPr lang="en-US" sz="3946">
                  <a:solidFill>
                    <a:srgbClr val="2B1511"/>
                  </a:solidFill>
                  <a:cs typeface="Bai Jamjuree Bold"/>
                </a:rPr>
                <a:t>การวิเคราะห์ด้วยสถิติเชิงอนุมาน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402726" y="3735657"/>
            <a:ext cx="14159179" cy="5734782"/>
            <a:chOff x="0" y="0"/>
            <a:chExt cx="2193627" cy="88846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193627" cy="888468"/>
            </a:xfrm>
            <a:custGeom>
              <a:avLst/>
              <a:gdLst/>
              <a:ahLst/>
              <a:cxnLst/>
              <a:rect r="r" b="b" t="t" l="l"/>
              <a:pathLst>
                <a:path h="888468" w="2193627">
                  <a:moveTo>
                    <a:pt x="0" y="0"/>
                  </a:moveTo>
                  <a:lnTo>
                    <a:pt x="2193627" y="0"/>
                  </a:lnTo>
                  <a:lnTo>
                    <a:pt x="2193627" y="888468"/>
                  </a:lnTo>
                  <a:lnTo>
                    <a:pt x="0" y="888468"/>
                  </a:lnTo>
                  <a:close/>
                </a:path>
              </a:pathLst>
            </a:custGeom>
            <a:blipFill>
              <a:blip r:embed="rId2"/>
              <a:stretch>
                <a:fillRect l="0" t="-3197" r="0" b="-3197"/>
              </a:stretch>
            </a:blipFill>
            <a:ln w="38100" cap="sq">
              <a:solidFill>
                <a:srgbClr val="000000"/>
              </a:solidFill>
              <a:prstDash val="solid"/>
              <a:miter/>
            </a:ln>
          </p:spPr>
        </p:sp>
      </p:grpSp>
      <p:sp>
        <p:nvSpPr>
          <p:cNvPr name="TextBox 10" id="10"/>
          <p:cNvSpPr txBox="true"/>
          <p:nvPr/>
        </p:nvSpPr>
        <p:spPr>
          <a:xfrm rot="0">
            <a:off x="8730821" y="139674"/>
            <a:ext cx="6488815" cy="10901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Bai Jamjuree Bold"/>
                <a:cs typeface="Bai Jamjuree Bold"/>
              </a:rPr>
              <a:t>การวิเคราะห์ความแปรปรวนระหว่างหมวดหมู่ podcast ในแต่ละปี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57274" y="2692352"/>
            <a:ext cx="14159179" cy="490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cs typeface="Bai Jamjuree Bold"/>
              </a:rPr>
              <a:t>สรุปข้อมูล </a:t>
            </a:r>
            <a:r>
              <a:rPr lang="en-US" sz="2799">
                <a:solidFill>
                  <a:srgbClr val="000000"/>
                </a:solidFill>
                <a:cs typeface="Bai Jamjuree"/>
              </a:rPr>
              <a:t>จำนวนคนดูโดยเฉลี่ยในรูปแบบของตารางตามหมวดหมู่ ได้ต่อไปนี้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57274" y="1715810"/>
            <a:ext cx="14159179" cy="4907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Bai Jamjuree"/>
                <a:cs typeface="Bai Jamjuree"/>
              </a:rPr>
              <a:t>ใช้ ANOVA : Two ways without Replication ผ่าน Data analysis ใน Microsoft excel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466402" y="9749268"/>
            <a:ext cx="23220804" cy="537732"/>
            <a:chOff x="0" y="0"/>
            <a:chExt cx="6115767" cy="1416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115767" cy="141625"/>
            </a:xfrm>
            <a:custGeom>
              <a:avLst/>
              <a:gdLst/>
              <a:ahLst/>
              <a:cxnLst/>
              <a:rect r="r" b="b" t="t" l="l"/>
              <a:pathLst>
                <a:path h="141625" w="6115767">
                  <a:moveTo>
                    <a:pt x="0" y="0"/>
                  </a:moveTo>
                  <a:lnTo>
                    <a:pt x="6115767" y="0"/>
                  </a:lnTo>
                  <a:lnTo>
                    <a:pt x="6115767" y="141625"/>
                  </a:lnTo>
                  <a:lnTo>
                    <a:pt x="0" y="141625"/>
                  </a:lnTo>
                  <a:close/>
                </a:path>
              </a:pathLst>
            </a:custGeom>
            <a:solidFill>
              <a:srgbClr val="FFF0A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6115767" cy="1702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90"/>
                </a:lnSpc>
              </a:pPr>
              <a:r>
                <a:rPr lang="en-US" sz="1850">
                  <a:solidFill>
                    <a:srgbClr val="000000"/>
                  </a:solidFill>
                  <a:latin typeface="Bai Jamjuree Bold"/>
                  <a:cs typeface="Bai Jamjuree Bold"/>
                </a:rPr>
                <a:t>บทที่ 4 การวิเคราะห์ทางสถิติ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257274" y="446802"/>
            <a:ext cx="7893108" cy="9029649"/>
            <a:chOff x="0" y="0"/>
            <a:chExt cx="812800" cy="92983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929836"/>
            </a:xfrm>
            <a:custGeom>
              <a:avLst/>
              <a:gdLst/>
              <a:ahLst/>
              <a:cxnLst/>
              <a:rect r="r" b="b" t="t" l="l"/>
              <a:pathLst>
                <a:path h="929836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929836"/>
                  </a:lnTo>
                  <a:lnTo>
                    <a:pt x="0" y="929836"/>
                  </a:lnTo>
                  <a:close/>
                </a:path>
              </a:pathLst>
            </a:custGeom>
            <a:blipFill>
              <a:blip r:embed="rId2"/>
              <a:stretch>
                <a:fillRect l="-3786" t="0" r="-3786" b="0"/>
              </a:stretch>
            </a:blipFill>
            <a:ln w="9525" cap="sq">
              <a:solidFill>
                <a:srgbClr val="000000"/>
              </a:solidFill>
              <a:prstDash val="solid"/>
              <a:miter/>
            </a:ln>
          </p:spPr>
        </p:sp>
      </p:grpSp>
      <p:grpSp>
        <p:nvGrpSpPr>
          <p:cNvPr name="Group 7" id="7"/>
          <p:cNvGrpSpPr/>
          <p:nvPr/>
        </p:nvGrpSpPr>
        <p:grpSpPr>
          <a:xfrm rot="0">
            <a:off x="8924319" y="7313684"/>
            <a:ext cx="8543296" cy="2162767"/>
            <a:chOff x="0" y="0"/>
            <a:chExt cx="2250086" cy="56961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250086" cy="569618"/>
            </a:xfrm>
            <a:custGeom>
              <a:avLst/>
              <a:gdLst/>
              <a:ahLst/>
              <a:cxnLst/>
              <a:rect r="r" b="b" t="t" l="l"/>
              <a:pathLst>
                <a:path h="569618" w="2250086">
                  <a:moveTo>
                    <a:pt x="0" y="0"/>
                  </a:moveTo>
                  <a:lnTo>
                    <a:pt x="2250086" y="0"/>
                  </a:lnTo>
                  <a:lnTo>
                    <a:pt x="2250086" y="569618"/>
                  </a:lnTo>
                  <a:lnTo>
                    <a:pt x="0" y="569618"/>
                  </a:lnTo>
                  <a:close/>
                </a:path>
              </a:pathLst>
            </a:custGeom>
            <a:solidFill>
              <a:srgbClr val="FFC331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2250086" cy="6172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80"/>
                </a:lnSpc>
              </a:pPr>
              <a:r>
                <a:rPr lang="en-US" sz="3200">
                  <a:solidFill>
                    <a:srgbClr val="000000"/>
                  </a:solidFill>
                  <a:latin typeface="Bai Jamjuree Bold"/>
                  <a:cs typeface="Bai Jamjuree Bold"/>
                </a:rPr>
                <a:t>สรุปได้ว่า หมวดหมู่ของ podcast ไม่ส่งผลต่อจำนวนคนดูโดยเฉลี่ย </a:t>
              </a: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9144000" y="740728"/>
            <a:ext cx="8323615" cy="50518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cs typeface="Bai Jamjuree Bold"/>
              </a:rPr>
              <a:t>ตั้งสมมติฐาน</a:t>
            </a:r>
          </a:p>
          <a:p>
            <a:pPr algn="l">
              <a:lnSpc>
                <a:spcPts val="3920"/>
              </a:lnSpc>
            </a:pPr>
            <a:r>
              <a:rPr lang="en-US" sz="2800">
                <a:solidFill>
                  <a:srgbClr val="000000"/>
                </a:solidFill>
                <a:cs typeface="Bai Jamjuree"/>
              </a:rPr>
              <a:t>สำหรับหมวดหมู่</a:t>
            </a:r>
          </a:p>
          <a:p>
            <a:pPr algn="l">
              <a:lnSpc>
                <a:spcPts val="3920"/>
              </a:lnSpc>
            </a:pPr>
            <a:r>
              <a:rPr lang="en-US" sz="2800">
                <a:solidFill>
                  <a:srgbClr val="000000"/>
                </a:solidFill>
                <a:latin typeface="Bai Jamjuree"/>
              </a:rPr>
              <a:t>H0 : u1t = u2t = u3t = u4t = u5t = u6t</a:t>
            </a:r>
          </a:p>
          <a:p>
            <a:pPr algn="l">
              <a:lnSpc>
                <a:spcPts val="3920"/>
              </a:lnSpc>
            </a:pPr>
            <a:r>
              <a:rPr lang="en-US" sz="2800">
                <a:solidFill>
                  <a:srgbClr val="000000"/>
                </a:solidFill>
                <a:latin typeface="Bai Jamjuree"/>
                <a:cs typeface="Bai Jamjuree"/>
              </a:rPr>
              <a:t>Ha : H0 เป็นเท็จ</a:t>
            </a:r>
          </a:p>
          <a:p>
            <a:pPr algn="l">
              <a:lnSpc>
                <a:spcPts val="3920"/>
              </a:lnSpc>
            </a:pPr>
            <a:r>
              <a:rPr lang="en-US" sz="2800">
                <a:solidFill>
                  <a:srgbClr val="000000"/>
                </a:solidFill>
                <a:cs typeface="Bai Jamjuree"/>
              </a:rPr>
              <a:t>สำหรับปี</a:t>
            </a:r>
          </a:p>
          <a:p>
            <a:pPr algn="l">
              <a:lnSpc>
                <a:spcPts val="3920"/>
              </a:lnSpc>
            </a:pPr>
            <a:r>
              <a:rPr lang="en-US" sz="2800">
                <a:solidFill>
                  <a:srgbClr val="000000"/>
                </a:solidFill>
                <a:latin typeface="Bai Jamjuree"/>
              </a:rPr>
              <a:t>H0 : u1b = u2b = u3b = u4b = u5b = u6b</a:t>
            </a:r>
          </a:p>
          <a:p>
            <a:pPr algn="l">
              <a:lnSpc>
                <a:spcPts val="3920"/>
              </a:lnSpc>
            </a:pPr>
            <a:r>
              <a:rPr lang="en-US" sz="2800">
                <a:solidFill>
                  <a:srgbClr val="000000"/>
                </a:solidFill>
                <a:latin typeface="Bai Jamjuree"/>
                <a:cs typeface="Bai Jamjuree"/>
              </a:rPr>
              <a:t>Ha : H0 เป็นเท็จ</a:t>
            </a:r>
          </a:p>
          <a:p>
            <a:pPr algn="l">
              <a:lnSpc>
                <a:spcPts val="3920"/>
              </a:lnSpc>
            </a:pPr>
          </a:p>
          <a:p>
            <a:pPr algn="l">
              <a:lnSpc>
                <a:spcPts val="3920"/>
              </a:lnSpc>
            </a:pPr>
            <a:r>
              <a:rPr lang="en-US" sz="2800">
                <a:solidFill>
                  <a:srgbClr val="000000"/>
                </a:solidFill>
                <a:latin typeface="Bai Jamjuree"/>
              </a:rPr>
              <a:t>alpha = 0.05</a:t>
            </a:r>
          </a:p>
          <a:p>
            <a:pPr algn="l">
              <a:lnSpc>
                <a:spcPts val="4480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9144000" y="5745797"/>
            <a:ext cx="7045854" cy="10901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Bai Jamjuree Bold"/>
                <a:cs typeface="Bai Jamjuree Bold"/>
              </a:rPr>
              <a:t>p-value(หมวดหมู่) = 0.033095 &lt; 0.05</a:t>
            </a:r>
          </a:p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Bai Jamjuree Bold"/>
                <a:cs typeface="Bai Jamjuree Bold"/>
              </a:rPr>
              <a:t>p-value(ปี) = 0.677454 &gt; 0.05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466402" y="9749268"/>
            <a:ext cx="23220804" cy="537732"/>
            <a:chOff x="0" y="0"/>
            <a:chExt cx="6115767" cy="1416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115767" cy="141625"/>
            </a:xfrm>
            <a:custGeom>
              <a:avLst/>
              <a:gdLst/>
              <a:ahLst/>
              <a:cxnLst/>
              <a:rect r="r" b="b" t="t" l="l"/>
              <a:pathLst>
                <a:path h="141625" w="6115767">
                  <a:moveTo>
                    <a:pt x="0" y="0"/>
                  </a:moveTo>
                  <a:lnTo>
                    <a:pt x="6115767" y="0"/>
                  </a:lnTo>
                  <a:lnTo>
                    <a:pt x="6115767" y="141625"/>
                  </a:lnTo>
                  <a:lnTo>
                    <a:pt x="0" y="141625"/>
                  </a:lnTo>
                  <a:close/>
                </a:path>
              </a:pathLst>
            </a:custGeom>
            <a:solidFill>
              <a:srgbClr val="FFF0A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6115767" cy="1702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90"/>
                </a:lnSpc>
              </a:pPr>
              <a:r>
                <a:rPr lang="en-US" sz="1850">
                  <a:solidFill>
                    <a:srgbClr val="000000"/>
                  </a:solidFill>
                  <a:latin typeface="Bai Jamjuree Bold"/>
                  <a:cs typeface="Bai Jamjuree Bold"/>
                </a:rPr>
                <a:t>บทที่ 4 การวิเคราะห์ทางสถิติ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190352" y="1514487"/>
            <a:ext cx="6906027" cy="3527329"/>
            <a:chOff x="0" y="0"/>
            <a:chExt cx="1174294" cy="59978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174294" cy="599783"/>
            </a:xfrm>
            <a:custGeom>
              <a:avLst/>
              <a:gdLst/>
              <a:ahLst/>
              <a:cxnLst/>
              <a:rect r="r" b="b" t="t" l="l"/>
              <a:pathLst>
                <a:path h="599783" w="1174294">
                  <a:moveTo>
                    <a:pt x="0" y="0"/>
                  </a:moveTo>
                  <a:lnTo>
                    <a:pt x="1174294" y="0"/>
                  </a:lnTo>
                  <a:lnTo>
                    <a:pt x="1174294" y="599783"/>
                  </a:lnTo>
                  <a:lnTo>
                    <a:pt x="0" y="599783"/>
                  </a:lnTo>
                  <a:close/>
                </a:path>
              </a:pathLst>
            </a:custGeom>
            <a:blipFill>
              <a:blip r:embed="rId2"/>
              <a:stretch>
                <a:fillRect l="0" t="-11041" r="0" b="-11041"/>
              </a:stretch>
            </a:blipFill>
            <a:ln w="38100" cap="sq">
              <a:solidFill>
                <a:srgbClr val="000000"/>
              </a:solidFill>
              <a:prstDash val="solid"/>
              <a:miter/>
            </a:ln>
          </p:spPr>
        </p:sp>
      </p:grpSp>
      <p:grpSp>
        <p:nvGrpSpPr>
          <p:cNvPr name="Group 7" id="7"/>
          <p:cNvGrpSpPr/>
          <p:nvPr/>
        </p:nvGrpSpPr>
        <p:grpSpPr>
          <a:xfrm rot="0">
            <a:off x="1190352" y="5662546"/>
            <a:ext cx="6906027" cy="3784613"/>
            <a:chOff x="0" y="0"/>
            <a:chExt cx="1324054" cy="72560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324054" cy="725602"/>
            </a:xfrm>
            <a:custGeom>
              <a:avLst/>
              <a:gdLst/>
              <a:ahLst/>
              <a:cxnLst/>
              <a:rect r="r" b="b" t="t" l="l"/>
              <a:pathLst>
                <a:path h="725602" w="1324054">
                  <a:moveTo>
                    <a:pt x="0" y="0"/>
                  </a:moveTo>
                  <a:lnTo>
                    <a:pt x="1324054" y="0"/>
                  </a:lnTo>
                  <a:lnTo>
                    <a:pt x="1324054" y="725602"/>
                  </a:lnTo>
                  <a:lnTo>
                    <a:pt x="0" y="725602"/>
                  </a:lnTo>
                  <a:close/>
                </a:path>
              </a:pathLst>
            </a:custGeom>
            <a:blipFill>
              <a:blip r:embed="rId3"/>
              <a:stretch>
                <a:fillRect l="0" t="-6693" r="0" b="-6693"/>
              </a:stretch>
            </a:blipFill>
            <a:ln w="38100" cap="sq">
              <a:solidFill>
                <a:srgbClr val="000000"/>
              </a:solidFill>
              <a:prstDash val="solid"/>
              <a:miter/>
            </a:ln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8682169" y="2533915"/>
            <a:ext cx="1228119" cy="1836076"/>
          </a:xfrm>
          <a:custGeom>
            <a:avLst/>
            <a:gdLst/>
            <a:ahLst/>
            <a:cxnLst/>
            <a:rect r="r" b="b" t="t" l="l"/>
            <a:pathLst>
              <a:path h="1836076" w="1228119">
                <a:moveTo>
                  <a:pt x="0" y="0"/>
                </a:moveTo>
                <a:lnTo>
                  <a:pt x="1228119" y="0"/>
                </a:lnTo>
                <a:lnTo>
                  <a:pt x="1228119" y="1836076"/>
                </a:lnTo>
                <a:lnTo>
                  <a:pt x="0" y="18360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0054118" y="2597584"/>
            <a:ext cx="7561363" cy="1772407"/>
            <a:chOff x="0" y="0"/>
            <a:chExt cx="1991470" cy="466807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991470" cy="466807"/>
            </a:xfrm>
            <a:custGeom>
              <a:avLst/>
              <a:gdLst/>
              <a:ahLst/>
              <a:cxnLst/>
              <a:rect r="r" b="b" t="t" l="l"/>
              <a:pathLst>
                <a:path h="466807" w="1991470">
                  <a:moveTo>
                    <a:pt x="52218" y="0"/>
                  </a:moveTo>
                  <a:lnTo>
                    <a:pt x="1939252" y="0"/>
                  </a:lnTo>
                  <a:cubicBezTo>
                    <a:pt x="1968091" y="0"/>
                    <a:pt x="1991470" y="23379"/>
                    <a:pt x="1991470" y="52218"/>
                  </a:cubicBezTo>
                  <a:lnTo>
                    <a:pt x="1991470" y="414589"/>
                  </a:lnTo>
                  <a:cubicBezTo>
                    <a:pt x="1991470" y="428438"/>
                    <a:pt x="1985969" y="441720"/>
                    <a:pt x="1976176" y="451512"/>
                  </a:cubicBezTo>
                  <a:cubicBezTo>
                    <a:pt x="1966383" y="461305"/>
                    <a:pt x="1953101" y="466807"/>
                    <a:pt x="1939252" y="466807"/>
                  </a:cubicBezTo>
                  <a:lnTo>
                    <a:pt x="52218" y="466807"/>
                  </a:lnTo>
                  <a:cubicBezTo>
                    <a:pt x="23379" y="466807"/>
                    <a:pt x="0" y="443428"/>
                    <a:pt x="0" y="414589"/>
                  </a:cubicBezTo>
                  <a:lnTo>
                    <a:pt x="0" y="52218"/>
                  </a:lnTo>
                  <a:cubicBezTo>
                    <a:pt x="0" y="23379"/>
                    <a:pt x="23379" y="0"/>
                    <a:pt x="52218" y="0"/>
                  </a:cubicBezTo>
                  <a:close/>
                </a:path>
              </a:pathLst>
            </a:custGeom>
            <a:solidFill>
              <a:srgbClr val="E8AF03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28575"/>
              <a:ext cx="1991470" cy="4953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90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8680865" y="6752262"/>
            <a:ext cx="9039739" cy="1836076"/>
            <a:chOff x="0" y="0"/>
            <a:chExt cx="12052986" cy="2448102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637492" cy="2448102"/>
            </a:xfrm>
            <a:custGeom>
              <a:avLst/>
              <a:gdLst/>
              <a:ahLst/>
              <a:cxnLst/>
              <a:rect r="r" b="b" t="t" l="l"/>
              <a:pathLst>
                <a:path h="2448102" w="1637492">
                  <a:moveTo>
                    <a:pt x="0" y="0"/>
                  </a:moveTo>
                  <a:lnTo>
                    <a:pt x="1637492" y="0"/>
                  </a:lnTo>
                  <a:lnTo>
                    <a:pt x="1637492" y="2448102"/>
                  </a:lnTo>
                  <a:lnTo>
                    <a:pt x="0" y="24481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15" id="15"/>
            <p:cNvGrpSpPr/>
            <p:nvPr/>
          </p:nvGrpSpPr>
          <p:grpSpPr>
            <a:xfrm rot="0">
              <a:off x="1971169" y="42447"/>
              <a:ext cx="10081817" cy="2363209"/>
              <a:chOff x="0" y="0"/>
              <a:chExt cx="1991470" cy="466807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1991470" cy="466807"/>
              </a:xfrm>
              <a:custGeom>
                <a:avLst/>
                <a:gdLst/>
                <a:ahLst/>
                <a:cxnLst/>
                <a:rect r="r" b="b" t="t" l="l"/>
                <a:pathLst>
                  <a:path h="466807" w="1991470">
                    <a:moveTo>
                      <a:pt x="52218" y="0"/>
                    </a:moveTo>
                    <a:lnTo>
                      <a:pt x="1939252" y="0"/>
                    </a:lnTo>
                    <a:cubicBezTo>
                      <a:pt x="1968091" y="0"/>
                      <a:pt x="1991470" y="23379"/>
                      <a:pt x="1991470" y="52218"/>
                    </a:cubicBezTo>
                    <a:lnTo>
                      <a:pt x="1991470" y="414589"/>
                    </a:lnTo>
                    <a:cubicBezTo>
                      <a:pt x="1991470" y="428438"/>
                      <a:pt x="1985969" y="441720"/>
                      <a:pt x="1976176" y="451512"/>
                    </a:cubicBezTo>
                    <a:cubicBezTo>
                      <a:pt x="1966383" y="461305"/>
                      <a:pt x="1953101" y="466807"/>
                      <a:pt x="1939252" y="466807"/>
                    </a:cubicBezTo>
                    <a:lnTo>
                      <a:pt x="52218" y="466807"/>
                    </a:lnTo>
                    <a:cubicBezTo>
                      <a:pt x="23379" y="466807"/>
                      <a:pt x="0" y="443428"/>
                      <a:pt x="0" y="414589"/>
                    </a:cubicBezTo>
                    <a:lnTo>
                      <a:pt x="0" y="52218"/>
                    </a:lnTo>
                    <a:cubicBezTo>
                      <a:pt x="0" y="23379"/>
                      <a:pt x="23379" y="0"/>
                      <a:pt x="52218" y="0"/>
                    </a:cubicBezTo>
                    <a:close/>
                  </a:path>
                </a:pathLst>
              </a:custGeom>
              <a:solidFill>
                <a:srgbClr val="E8AF03"/>
              </a:soli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28575"/>
                <a:ext cx="1991470" cy="49538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590"/>
                  </a:lnSpc>
                </a:pPr>
              </a:p>
            </p:txBody>
          </p:sp>
        </p:grpSp>
        <p:sp>
          <p:nvSpPr>
            <p:cNvPr name="TextBox 18" id="18"/>
            <p:cNvSpPr txBox="true"/>
            <p:nvPr/>
          </p:nvSpPr>
          <p:spPr>
            <a:xfrm rot="0">
              <a:off x="4023902" y="535588"/>
              <a:ext cx="5976350" cy="68846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480"/>
                </a:lnSpc>
              </a:pPr>
              <a:r>
                <a:rPr lang="en-US" sz="3200">
                  <a:solidFill>
                    <a:srgbClr val="000000"/>
                  </a:solidFill>
                  <a:latin typeface="Bai Jamjuree Bold"/>
                  <a:cs typeface="Bai Jamjuree Bold"/>
                </a:rPr>
                <a:t>มีค่า Error เฉลี่ยไม่เป็น 0 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3681047" y="1305649"/>
              <a:ext cx="6732323" cy="63213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>
                  <a:solidFill>
                    <a:srgbClr val="000000"/>
                  </a:solidFill>
                  <a:cs typeface="Bai Jamjuree"/>
                </a:rPr>
                <a:t>เนื่องจากเส้นมีการลดลงในช่วงหลัง</a:t>
              </a: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212221" y="304957"/>
            <a:ext cx="4383484" cy="528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Bai Jamjuree Bold"/>
                <a:cs typeface="Bai Jamjuree Bold"/>
              </a:rPr>
              <a:t>ทดสอบข้อบังคับ ANOVA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460315" y="931870"/>
            <a:ext cx="6074613" cy="4812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Pridi"/>
              </a:rPr>
              <a:t>Normal Probability Plot of Residuals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332598" y="2923699"/>
            <a:ext cx="7004403" cy="5282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cs typeface="Bai Jamjuree Bold"/>
              </a:rPr>
              <a:t>สามารถอนุมานได้ว่า</a:t>
            </a:r>
            <a:r>
              <a:rPr lang="en-US" sz="3200">
                <a:solidFill>
                  <a:srgbClr val="FB3101"/>
                </a:solidFill>
                <a:latin typeface="Bai Jamjuree Bold"/>
                <a:cs typeface="Bai Jamjuree Bold"/>
              </a:rPr>
              <a:t>เป็นไปตาม Normal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1409769" y="3569154"/>
            <a:ext cx="4429566" cy="4907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cs typeface="Bai Jamjuree"/>
              </a:rPr>
              <a:t>เนื่องจากข้อมูลเกาะบริเวณเส้น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911102" y="5089441"/>
            <a:ext cx="5464528" cy="4812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Pridi"/>
              </a:rPr>
              <a:t>Plot of Residuals vs Fitted value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617941" y="9749268"/>
            <a:ext cx="23220804" cy="537732"/>
            <a:chOff x="0" y="0"/>
            <a:chExt cx="6115767" cy="1416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115767" cy="141625"/>
            </a:xfrm>
            <a:custGeom>
              <a:avLst/>
              <a:gdLst/>
              <a:ahLst/>
              <a:cxnLst/>
              <a:rect r="r" b="b" t="t" l="l"/>
              <a:pathLst>
                <a:path h="141625" w="6115767">
                  <a:moveTo>
                    <a:pt x="0" y="0"/>
                  </a:moveTo>
                  <a:lnTo>
                    <a:pt x="6115767" y="0"/>
                  </a:lnTo>
                  <a:lnTo>
                    <a:pt x="6115767" y="141625"/>
                  </a:lnTo>
                  <a:lnTo>
                    <a:pt x="0" y="141625"/>
                  </a:lnTo>
                  <a:close/>
                </a:path>
              </a:pathLst>
            </a:custGeom>
            <a:solidFill>
              <a:srgbClr val="FFF0A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6115767" cy="1702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90"/>
                </a:lnSpc>
              </a:pPr>
              <a:r>
                <a:rPr lang="en-US" sz="1850">
                  <a:solidFill>
                    <a:srgbClr val="000000"/>
                  </a:solidFill>
                  <a:latin typeface="Bai Jamjuree Bold"/>
                  <a:cs typeface="Bai Jamjuree Bold"/>
                </a:rPr>
                <a:t>บทที่ 4 การวิเคราะห์ทางสถิติ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255911" y="155095"/>
            <a:ext cx="7579699" cy="1065217"/>
            <a:chOff x="0" y="0"/>
            <a:chExt cx="1996299" cy="28055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996299" cy="280551"/>
            </a:xfrm>
            <a:custGeom>
              <a:avLst/>
              <a:gdLst/>
              <a:ahLst/>
              <a:cxnLst/>
              <a:rect r="r" b="b" t="t" l="l"/>
              <a:pathLst>
                <a:path h="280551" w="1996299">
                  <a:moveTo>
                    <a:pt x="12257" y="0"/>
                  </a:moveTo>
                  <a:lnTo>
                    <a:pt x="1984043" y="0"/>
                  </a:lnTo>
                  <a:cubicBezTo>
                    <a:pt x="1987293" y="0"/>
                    <a:pt x="1990411" y="1291"/>
                    <a:pt x="1992710" y="3590"/>
                  </a:cubicBezTo>
                  <a:cubicBezTo>
                    <a:pt x="1995008" y="5889"/>
                    <a:pt x="1996299" y="9006"/>
                    <a:pt x="1996299" y="12257"/>
                  </a:cubicBezTo>
                  <a:lnTo>
                    <a:pt x="1996299" y="268294"/>
                  </a:lnTo>
                  <a:cubicBezTo>
                    <a:pt x="1996299" y="275063"/>
                    <a:pt x="1990812" y="280551"/>
                    <a:pt x="1984043" y="280551"/>
                  </a:cubicBezTo>
                  <a:lnTo>
                    <a:pt x="12257" y="280551"/>
                  </a:lnTo>
                  <a:cubicBezTo>
                    <a:pt x="9006" y="280551"/>
                    <a:pt x="5889" y="279260"/>
                    <a:pt x="3590" y="276961"/>
                  </a:cubicBezTo>
                  <a:cubicBezTo>
                    <a:pt x="1291" y="274662"/>
                    <a:pt x="0" y="271545"/>
                    <a:pt x="0" y="268294"/>
                  </a:cubicBezTo>
                  <a:lnTo>
                    <a:pt x="0" y="12257"/>
                  </a:lnTo>
                  <a:cubicBezTo>
                    <a:pt x="0" y="5488"/>
                    <a:pt x="5488" y="0"/>
                    <a:pt x="12257" y="0"/>
                  </a:cubicBezTo>
                  <a:close/>
                </a:path>
              </a:pathLst>
            </a:custGeom>
            <a:solidFill>
              <a:srgbClr val="FDC2BC"/>
            </a:solidFill>
            <a:ln cap="sq">
              <a:noFill/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76200"/>
              <a:ext cx="1996299" cy="3567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5524"/>
                </a:lnSpc>
                <a:spcBef>
                  <a:spcPct val="0"/>
                </a:spcBef>
              </a:pPr>
              <a:r>
                <a:rPr lang="en-US" sz="3946">
                  <a:solidFill>
                    <a:srgbClr val="2B1511"/>
                  </a:solidFill>
                  <a:cs typeface="Bai Jamjuree Bold"/>
                </a:rPr>
                <a:t>การวิเคราะห์ด้วยสถิติเชิงอนุมาน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05735" y="1786294"/>
            <a:ext cx="8344914" cy="5512127"/>
            <a:chOff x="0" y="0"/>
            <a:chExt cx="11126552" cy="7349503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0" y="0"/>
              <a:ext cx="11126552" cy="7349503"/>
              <a:chOff x="0" y="0"/>
              <a:chExt cx="1230513" cy="8128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123051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1230513">
                    <a:moveTo>
                      <a:pt x="0" y="0"/>
                    </a:moveTo>
                    <a:lnTo>
                      <a:pt x="1230513" y="0"/>
                    </a:lnTo>
                    <a:lnTo>
                      <a:pt x="1230513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blipFill>
                <a:blip r:embed="rId2"/>
                <a:stretch>
                  <a:fillRect l="-2047" t="0" r="-2047" b="0"/>
                </a:stretch>
              </a:blipFill>
              <a:ln w="38100" cap="sq">
                <a:solidFill>
                  <a:srgbClr val="000000"/>
                </a:solidFill>
                <a:prstDash val="solid"/>
                <a:miter/>
              </a:ln>
            </p:spPr>
          </p:sp>
        </p:grpSp>
        <p:sp>
          <p:nvSpPr>
            <p:cNvPr name="AutoShape 11" id="11"/>
            <p:cNvSpPr/>
            <p:nvPr/>
          </p:nvSpPr>
          <p:spPr>
            <a:xfrm flipV="true">
              <a:off x="1613862" y="3013974"/>
              <a:ext cx="3439271" cy="2923438"/>
            </a:xfrm>
            <a:prstGeom prst="line">
              <a:avLst/>
            </a:prstGeom>
            <a:ln cap="flat" w="50800">
              <a:solidFill>
                <a:srgbClr val="FB3101"/>
              </a:solidFill>
              <a:prstDash val="solid"/>
              <a:headEnd type="none" len="sm" w="sm"/>
              <a:tailEnd type="none" len="sm" w="sm"/>
            </a:ln>
          </p:spPr>
        </p:sp>
      </p:grpSp>
      <p:grpSp>
        <p:nvGrpSpPr>
          <p:cNvPr name="Group 12" id="12"/>
          <p:cNvGrpSpPr/>
          <p:nvPr/>
        </p:nvGrpSpPr>
        <p:grpSpPr>
          <a:xfrm rot="0">
            <a:off x="9503062" y="2267295"/>
            <a:ext cx="7345630" cy="2658348"/>
            <a:chOff x="0" y="0"/>
            <a:chExt cx="1934652" cy="700141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934652" cy="700141"/>
            </a:xfrm>
            <a:custGeom>
              <a:avLst/>
              <a:gdLst/>
              <a:ahLst/>
              <a:cxnLst/>
              <a:rect r="r" b="b" t="t" l="l"/>
              <a:pathLst>
                <a:path h="700141" w="1934652">
                  <a:moveTo>
                    <a:pt x="53751" y="0"/>
                  </a:moveTo>
                  <a:lnTo>
                    <a:pt x="1880900" y="0"/>
                  </a:lnTo>
                  <a:cubicBezTo>
                    <a:pt x="1910586" y="0"/>
                    <a:pt x="1934652" y="24065"/>
                    <a:pt x="1934652" y="53751"/>
                  </a:cubicBezTo>
                  <a:lnTo>
                    <a:pt x="1934652" y="646390"/>
                  </a:lnTo>
                  <a:cubicBezTo>
                    <a:pt x="1934652" y="676076"/>
                    <a:pt x="1910586" y="700141"/>
                    <a:pt x="1880900" y="700141"/>
                  </a:cubicBezTo>
                  <a:lnTo>
                    <a:pt x="53751" y="700141"/>
                  </a:lnTo>
                  <a:cubicBezTo>
                    <a:pt x="24065" y="700141"/>
                    <a:pt x="0" y="676076"/>
                    <a:pt x="0" y="646390"/>
                  </a:cubicBezTo>
                  <a:lnTo>
                    <a:pt x="0" y="53751"/>
                  </a:lnTo>
                  <a:cubicBezTo>
                    <a:pt x="0" y="24065"/>
                    <a:pt x="24065" y="0"/>
                    <a:pt x="53751" y="0"/>
                  </a:cubicBezTo>
                  <a:close/>
                </a:path>
              </a:pathLst>
            </a:custGeom>
            <a:solidFill>
              <a:srgbClr val="E8AF03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66675"/>
              <a:ext cx="1934652" cy="7668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759"/>
                </a:lnSpc>
              </a:pPr>
              <a:r>
                <a:rPr lang="en-US" sz="3399">
                  <a:solidFill>
                    <a:srgbClr val="000000"/>
                  </a:solidFill>
                  <a:latin typeface="Bai Jamjuree Bold"/>
                </a:rPr>
                <a:t>y = Ax + B</a:t>
              </a:r>
            </a:p>
            <a:p>
              <a:pPr algn="l">
                <a:lnSpc>
                  <a:spcPts val="4480"/>
                </a:lnSpc>
              </a:pPr>
              <a:r>
                <a:rPr lang="en-US" sz="3200">
                  <a:solidFill>
                    <a:srgbClr val="000000"/>
                  </a:solidFill>
                  <a:latin typeface="Bai Jamjuree"/>
                </a:rPr>
                <a:t>  </a:t>
              </a:r>
              <a:r>
                <a:rPr lang="en-US" sz="3200">
                  <a:solidFill>
                    <a:srgbClr val="000000"/>
                  </a:solidFill>
                  <a:latin typeface="Bai Jamjuree"/>
                  <a:cs typeface="Bai Jamjuree"/>
                </a:rPr>
                <a:t>กำหนดให้ y = จำนวนคนกดถูกใจต่อคลิป</a:t>
              </a:r>
            </a:p>
            <a:p>
              <a:pPr algn="l">
                <a:lnSpc>
                  <a:spcPts val="4480"/>
                </a:lnSpc>
              </a:pPr>
              <a:r>
                <a:rPr lang="en-US" sz="3200">
                  <a:solidFill>
                    <a:srgbClr val="000000"/>
                  </a:solidFill>
                  <a:latin typeface="Bai Jamjuree"/>
                  <a:cs typeface="Bai Jamjuree"/>
                </a:rPr>
                <a:t>                   x = จำนวนคนดูวิดีโอต่อคลิป</a:t>
              </a:r>
            </a:p>
            <a:p>
              <a:pPr algn="l">
                <a:lnSpc>
                  <a:spcPts val="4480"/>
                </a:lnSpc>
              </a:pPr>
              <a:r>
                <a:rPr lang="en-US" sz="3200">
                  <a:solidFill>
                    <a:srgbClr val="000000"/>
                  </a:solidFill>
                  <a:latin typeface="Bai Jamjuree"/>
                  <a:cs typeface="Bai Jamjuree"/>
                </a:rPr>
                <a:t>                   A , B เป็นค่าคงที่</a:t>
              </a: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8992461" y="130149"/>
            <a:ext cx="6048382" cy="10901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Bai Jamjuree Bold"/>
                <a:cs typeface="Bai Jamjuree Bold"/>
              </a:rPr>
              <a:t>สมการ Regression ระหว่างจำนวนคนดูกับจำนวนคนกดถูกใจ 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486911" y="5917228"/>
            <a:ext cx="2027590" cy="4907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Bai Jamjuree"/>
              </a:rPr>
              <a:t>A = 207.199  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488124" y="6541345"/>
            <a:ext cx="2079956" cy="4907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Bai Jamjuree"/>
              </a:rPr>
              <a:t>B = 0.017268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470540" y="5295900"/>
            <a:ext cx="3893454" cy="4907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Bai Jamjuree Bold"/>
                <a:cs typeface="Bai Jamjuree Bold"/>
              </a:rPr>
              <a:t>คำนวณหา A,B ด้วย LSM</a:t>
            </a:r>
          </a:p>
        </p:txBody>
      </p:sp>
      <p:sp>
        <p:nvSpPr>
          <p:cNvPr name="AutoShape 19" id="19"/>
          <p:cNvSpPr/>
          <p:nvPr/>
        </p:nvSpPr>
        <p:spPr>
          <a:xfrm flipH="true">
            <a:off x="9503062" y="5143500"/>
            <a:ext cx="7604700" cy="0"/>
          </a:xfrm>
          <a:prstGeom prst="line">
            <a:avLst/>
          </a:prstGeom>
          <a:ln cap="flat" w="38100">
            <a:solidFill>
              <a:srgbClr val="FB3101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0" id="20"/>
          <p:cNvGrpSpPr/>
          <p:nvPr/>
        </p:nvGrpSpPr>
        <p:grpSpPr>
          <a:xfrm rot="0">
            <a:off x="2481767" y="7864403"/>
            <a:ext cx="12559076" cy="1238100"/>
            <a:chOff x="0" y="0"/>
            <a:chExt cx="3307740" cy="326084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3307740" cy="326084"/>
            </a:xfrm>
            <a:custGeom>
              <a:avLst/>
              <a:gdLst/>
              <a:ahLst/>
              <a:cxnLst/>
              <a:rect r="r" b="b" t="t" l="l"/>
              <a:pathLst>
                <a:path h="326084" w="3307740">
                  <a:moveTo>
                    <a:pt x="0" y="0"/>
                  </a:moveTo>
                  <a:lnTo>
                    <a:pt x="3307740" y="0"/>
                  </a:lnTo>
                  <a:lnTo>
                    <a:pt x="3307740" y="326084"/>
                  </a:lnTo>
                  <a:lnTo>
                    <a:pt x="0" y="326084"/>
                  </a:lnTo>
                  <a:close/>
                </a:path>
              </a:pathLst>
            </a:custGeom>
            <a:solidFill>
              <a:srgbClr val="FFC331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-47625"/>
              <a:ext cx="3307740" cy="3737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80"/>
                </a:lnSpc>
              </a:pPr>
              <a:r>
                <a:rPr lang="en-US" sz="3200">
                  <a:solidFill>
                    <a:srgbClr val="000000"/>
                  </a:solidFill>
                  <a:latin typeface="Bai Jamjuree Bold"/>
                  <a:cs typeface="Bai Jamjuree Bold"/>
                </a:rPr>
                <a:t>จะได้สมการ Regression คือ y = 207.199 + 0.017268x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0B15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748654" y="2905790"/>
            <a:ext cx="11808104" cy="11174300"/>
            <a:chOff x="0" y="0"/>
            <a:chExt cx="858902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58902" cy="812800"/>
            </a:xfrm>
            <a:custGeom>
              <a:avLst/>
              <a:gdLst/>
              <a:ahLst/>
              <a:cxnLst/>
              <a:rect r="r" b="b" t="t" l="l"/>
              <a:pathLst>
                <a:path h="812800" w="858902">
                  <a:moveTo>
                    <a:pt x="429451" y="0"/>
                  </a:moveTo>
                  <a:cubicBezTo>
                    <a:pt x="192272" y="0"/>
                    <a:pt x="0" y="181951"/>
                    <a:pt x="0" y="406400"/>
                  </a:cubicBezTo>
                  <a:cubicBezTo>
                    <a:pt x="0" y="630849"/>
                    <a:pt x="192272" y="812800"/>
                    <a:pt x="429451" y="812800"/>
                  </a:cubicBezTo>
                  <a:cubicBezTo>
                    <a:pt x="666630" y="812800"/>
                    <a:pt x="858902" y="630849"/>
                    <a:pt x="858902" y="406400"/>
                  </a:cubicBezTo>
                  <a:cubicBezTo>
                    <a:pt x="858902" y="181951"/>
                    <a:pt x="666630" y="0"/>
                    <a:pt x="429451" y="0"/>
                  </a:cubicBezTo>
                  <a:close/>
                </a:path>
              </a:pathLst>
            </a:custGeom>
            <a:solidFill>
              <a:srgbClr val="FFFAEB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80522" y="47625"/>
              <a:ext cx="697858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59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3739729" y="-6730498"/>
            <a:ext cx="12607523" cy="12607523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AEB"/>
            </a:solidFill>
            <a:ln cap="sq">
              <a:noFill/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590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5652706" y="-1342412"/>
            <a:ext cx="4320933" cy="2371112"/>
          </a:xfrm>
          <a:custGeom>
            <a:avLst/>
            <a:gdLst/>
            <a:ahLst/>
            <a:cxnLst/>
            <a:rect r="r" b="b" t="t" l="l"/>
            <a:pathLst>
              <a:path h="2371112" w="4320933">
                <a:moveTo>
                  <a:pt x="0" y="0"/>
                </a:moveTo>
                <a:lnTo>
                  <a:pt x="4320933" y="0"/>
                </a:lnTo>
                <a:lnTo>
                  <a:pt x="4320933" y="2371112"/>
                </a:lnTo>
                <a:lnTo>
                  <a:pt x="0" y="23711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1360469" y="9331122"/>
            <a:ext cx="3924501" cy="2153570"/>
          </a:xfrm>
          <a:custGeom>
            <a:avLst/>
            <a:gdLst/>
            <a:ahLst/>
            <a:cxnLst/>
            <a:rect r="r" b="b" t="t" l="l"/>
            <a:pathLst>
              <a:path h="2153570" w="3924501">
                <a:moveTo>
                  <a:pt x="0" y="0"/>
                </a:moveTo>
                <a:lnTo>
                  <a:pt x="3924501" y="0"/>
                </a:lnTo>
                <a:lnTo>
                  <a:pt x="3924501" y="2153570"/>
                </a:lnTo>
                <a:lnTo>
                  <a:pt x="0" y="21535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1989302" y="4743450"/>
            <a:ext cx="5823871" cy="41001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55649" indent="-377824" lvl="1">
              <a:lnSpc>
                <a:spcPts val="8364"/>
              </a:lnSpc>
              <a:buFont typeface="Arial"/>
              <a:buChar char="•"/>
            </a:pPr>
            <a:r>
              <a:rPr lang="en-US" sz="3499">
                <a:solidFill>
                  <a:srgbClr val="000000"/>
                </a:solidFill>
                <a:cs typeface="Bai Jamjuree"/>
              </a:rPr>
              <a:t>ที่มาและความสำคัญ</a:t>
            </a:r>
          </a:p>
          <a:p>
            <a:pPr algn="l" marL="755649" indent="-377824" lvl="1">
              <a:lnSpc>
                <a:spcPts val="8364"/>
              </a:lnSpc>
              <a:buFont typeface="Arial"/>
              <a:buChar char="•"/>
            </a:pPr>
            <a:r>
              <a:rPr lang="en-US" sz="3499">
                <a:solidFill>
                  <a:srgbClr val="000000"/>
                </a:solidFill>
                <a:cs typeface="Bai Jamjuree"/>
              </a:rPr>
              <a:t>วัตถุประสงค์</a:t>
            </a:r>
          </a:p>
          <a:p>
            <a:pPr algn="l" marL="755649" indent="-377824" lvl="1">
              <a:lnSpc>
                <a:spcPts val="8364"/>
              </a:lnSpc>
              <a:buFont typeface="Arial"/>
              <a:buChar char="•"/>
            </a:pPr>
            <a:r>
              <a:rPr lang="en-US" sz="3499">
                <a:solidFill>
                  <a:srgbClr val="000000"/>
                </a:solidFill>
                <a:cs typeface="Bai Jamjuree"/>
              </a:rPr>
              <a:t>ขอบเขตของการศึกษา</a:t>
            </a:r>
          </a:p>
          <a:p>
            <a:pPr algn="l" marL="755649" indent="-377824" lvl="1">
              <a:lnSpc>
                <a:spcPts val="8364"/>
              </a:lnSpc>
              <a:buFont typeface="Arial"/>
              <a:buChar char="•"/>
            </a:pPr>
            <a:r>
              <a:rPr lang="en-US" sz="3499">
                <a:solidFill>
                  <a:srgbClr val="000000"/>
                </a:solidFill>
                <a:cs typeface="Bai Jamjuree"/>
              </a:rPr>
              <a:t>เครื่องมือ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1511012" y="1028700"/>
            <a:ext cx="3489037" cy="2589121"/>
            <a:chOff x="0" y="0"/>
            <a:chExt cx="4652049" cy="3452161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0" y="1480486"/>
              <a:ext cx="4652049" cy="19716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11760"/>
                </a:lnSpc>
                <a:spcBef>
                  <a:spcPct val="0"/>
                </a:spcBef>
              </a:pPr>
              <a:r>
                <a:rPr lang="en-US" sz="9800">
                  <a:solidFill>
                    <a:srgbClr val="2B1511"/>
                  </a:solidFill>
                  <a:cs typeface="Bai Jamjuree Bold"/>
                </a:rPr>
                <a:t>บทนำ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786797" y="-9525"/>
              <a:ext cx="3078456" cy="8985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5280"/>
                </a:lnSpc>
                <a:spcBef>
                  <a:spcPct val="0"/>
                </a:spcBef>
              </a:pPr>
              <a:r>
                <a:rPr lang="en-US" sz="4400">
                  <a:solidFill>
                    <a:srgbClr val="2B1511"/>
                  </a:solidFill>
                  <a:latin typeface="Bai Jamjuree Bold"/>
                  <a:cs typeface="Bai Jamjuree Bold"/>
                </a:rPr>
                <a:t>บทที่ 1</a:t>
              </a:r>
            </a:p>
          </p:txBody>
        </p:sp>
      </p:grp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>
  <p:cSld>
    <p:bg>
      <p:bgPr>
        <a:solidFill>
          <a:srgbClr val="FFFA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466402" y="9749268"/>
            <a:ext cx="23220804" cy="537732"/>
            <a:chOff x="0" y="0"/>
            <a:chExt cx="6115767" cy="1416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115767" cy="141625"/>
            </a:xfrm>
            <a:custGeom>
              <a:avLst/>
              <a:gdLst/>
              <a:ahLst/>
              <a:cxnLst/>
              <a:rect r="r" b="b" t="t" l="l"/>
              <a:pathLst>
                <a:path h="141625" w="6115767">
                  <a:moveTo>
                    <a:pt x="0" y="0"/>
                  </a:moveTo>
                  <a:lnTo>
                    <a:pt x="6115767" y="0"/>
                  </a:lnTo>
                  <a:lnTo>
                    <a:pt x="6115767" y="141625"/>
                  </a:lnTo>
                  <a:lnTo>
                    <a:pt x="0" y="141625"/>
                  </a:lnTo>
                  <a:close/>
                </a:path>
              </a:pathLst>
            </a:custGeom>
            <a:solidFill>
              <a:srgbClr val="FFF0A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6115767" cy="1702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90"/>
                </a:lnSpc>
              </a:pPr>
              <a:r>
                <a:rPr lang="en-US" sz="1850">
                  <a:solidFill>
                    <a:srgbClr val="000000"/>
                  </a:solidFill>
                  <a:latin typeface="Bai Jamjuree Bold"/>
                  <a:cs typeface="Bai Jamjuree Bold"/>
                </a:rPr>
                <a:t>บทที่ 4 การวิเคราะห์ทางสถิติ</a:t>
              </a:r>
            </a:p>
          </p:txBody>
        </p:sp>
      </p:grpSp>
      <p:sp>
        <p:nvSpPr>
          <p:cNvPr name="AutoShape 5" id="5"/>
          <p:cNvSpPr/>
          <p:nvPr/>
        </p:nvSpPr>
        <p:spPr>
          <a:xfrm>
            <a:off x="9144000" y="1028700"/>
            <a:ext cx="0" cy="5977065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2045999" y="7599762"/>
            <a:ext cx="14196001" cy="1238100"/>
            <a:chOff x="0" y="0"/>
            <a:chExt cx="3738864" cy="32608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738864" cy="326084"/>
            </a:xfrm>
            <a:custGeom>
              <a:avLst/>
              <a:gdLst/>
              <a:ahLst/>
              <a:cxnLst/>
              <a:rect r="r" b="b" t="t" l="l"/>
              <a:pathLst>
                <a:path h="326084" w="3738864">
                  <a:moveTo>
                    <a:pt x="0" y="0"/>
                  </a:moveTo>
                  <a:lnTo>
                    <a:pt x="3738864" y="0"/>
                  </a:lnTo>
                  <a:lnTo>
                    <a:pt x="3738864" y="326084"/>
                  </a:lnTo>
                  <a:lnTo>
                    <a:pt x="0" y="326084"/>
                  </a:lnTo>
                  <a:close/>
                </a:path>
              </a:pathLst>
            </a:custGeom>
            <a:solidFill>
              <a:srgbClr val="FFC331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3738864" cy="3737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80"/>
                </a:lnSpc>
              </a:pPr>
              <a:r>
                <a:rPr lang="en-US" sz="3200">
                  <a:solidFill>
                    <a:srgbClr val="000000"/>
                  </a:solidFill>
                  <a:latin typeface="Bai Jamjuree Bold"/>
                  <a:cs typeface="Bai Jamjuree Bold"/>
                </a:rPr>
                <a:t>เนื่องจาก alpha และ beta ไม่เท่ากับ 0 เพราะฉะนั้นแบบจำลองมีความเหมาะสม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392473" y="1028700"/>
            <a:ext cx="923557" cy="1078473"/>
            <a:chOff x="0" y="0"/>
            <a:chExt cx="812800" cy="94913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949138"/>
            </a:xfrm>
            <a:custGeom>
              <a:avLst/>
              <a:gdLst/>
              <a:ahLst/>
              <a:cxnLst/>
              <a:rect r="r" b="b" t="t" l="l"/>
              <a:pathLst>
                <a:path h="949138" w="812800">
                  <a:moveTo>
                    <a:pt x="406400" y="0"/>
                  </a:moveTo>
                  <a:cubicBezTo>
                    <a:pt x="181951" y="0"/>
                    <a:pt x="0" y="212472"/>
                    <a:pt x="0" y="474569"/>
                  </a:cubicBezTo>
                  <a:cubicBezTo>
                    <a:pt x="0" y="736666"/>
                    <a:pt x="181951" y="949138"/>
                    <a:pt x="406400" y="949138"/>
                  </a:cubicBezTo>
                  <a:cubicBezTo>
                    <a:pt x="630849" y="949138"/>
                    <a:pt x="812800" y="736666"/>
                    <a:pt x="812800" y="474569"/>
                  </a:cubicBezTo>
                  <a:cubicBezTo>
                    <a:pt x="812800" y="212472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0B15E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41357"/>
              <a:ext cx="660400" cy="8188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80"/>
                </a:lnSpc>
              </a:pPr>
              <a:r>
                <a:rPr lang="en-US" sz="3200">
                  <a:solidFill>
                    <a:srgbClr val="000000"/>
                  </a:solidFill>
                  <a:latin typeface="Bai Jamjuree Bold"/>
                </a:rPr>
                <a:t>A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9675611" y="1028700"/>
            <a:ext cx="923557" cy="1078473"/>
            <a:chOff x="0" y="0"/>
            <a:chExt cx="812800" cy="949138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949138"/>
            </a:xfrm>
            <a:custGeom>
              <a:avLst/>
              <a:gdLst/>
              <a:ahLst/>
              <a:cxnLst/>
              <a:rect r="r" b="b" t="t" l="l"/>
              <a:pathLst>
                <a:path h="949138" w="812800">
                  <a:moveTo>
                    <a:pt x="406400" y="0"/>
                  </a:moveTo>
                  <a:cubicBezTo>
                    <a:pt x="181951" y="0"/>
                    <a:pt x="0" y="212472"/>
                    <a:pt x="0" y="474569"/>
                  </a:cubicBezTo>
                  <a:cubicBezTo>
                    <a:pt x="0" y="736666"/>
                    <a:pt x="181951" y="949138"/>
                    <a:pt x="406400" y="949138"/>
                  </a:cubicBezTo>
                  <a:cubicBezTo>
                    <a:pt x="630849" y="949138"/>
                    <a:pt x="812800" y="736666"/>
                    <a:pt x="812800" y="474569"/>
                  </a:cubicBezTo>
                  <a:cubicBezTo>
                    <a:pt x="812800" y="212472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0B15E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41357"/>
              <a:ext cx="660400" cy="8188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80"/>
                </a:lnSpc>
              </a:pPr>
              <a:r>
                <a:rPr lang="en-US" sz="3200">
                  <a:solidFill>
                    <a:srgbClr val="000000"/>
                  </a:solidFill>
                  <a:latin typeface="Bai Jamjuree Bold"/>
                </a:rPr>
                <a:t>B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873238" y="5812096"/>
            <a:ext cx="3086100" cy="876259"/>
            <a:chOff x="0" y="0"/>
            <a:chExt cx="812800" cy="230784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230784"/>
            </a:xfrm>
            <a:custGeom>
              <a:avLst/>
              <a:gdLst/>
              <a:ahLst/>
              <a:cxnLst/>
              <a:rect r="r" b="b" t="t" l="l"/>
              <a:pathLst>
                <a:path h="230784" w="812800">
                  <a:moveTo>
                    <a:pt x="115392" y="0"/>
                  </a:moveTo>
                  <a:lnTo>
                    <a:pt x="697408" y="0"/>
                  </a:lnTo>
                  <a:cubicBezTo>
                    <a:pt x="761137" y="0"/>
                    <a:pt x="812800" y="51663"/>
                    <a:pt x="812800" y="115392"/>
                  </a:cubicBezTo>
                  <a:lnTo>
                    <a:pt x="812800" y="115392"/>
                  </a:lnTo>
                  <a:cubicBezTo>
                    <a:pt x="812800" y="145996"/>
                    <a:pt x="800643" y="175347"/>
                    <a:pt x="779002" y="196987"/>
                  </a:cubicBezTo>
                  <a:cubicBezTo>
                    <a:pt x="757362" y="218627"/>
                    <a:pt x="728012" y="230784"/>
                    <a:pt x="697408" y="230784"/>
                  </a:cubicBezTo>
                  <a:lnTo>
                    <a:pt x="115392" y="230784"/>
                  </a:lnTo>
                  <a:cubicBezTo>
                    <a:pt x="51663" y="230784"/>
                    <a:pt x="0" y="179122"/>
                    <a:pt x="0" y="115392"/>
                  </a:cubicBezTo>
                  <a:lnTo>
                    <a:pt x="0" y="115392"/>
                  </a:lnTo>
                  <a:cubicBezTo>
                    <a:pt x="0" y="51663"/>
                    <a:pt x="51663" y="0"/>
                    <a:pt x="115392" y="0"/>
                  </a:cubicBezTo>
                  <a:close/>
                </a:path>
              </a:pathLst>
            </a:custGeom>
            <a:solidFill>
              <a:srgbClr val="FFC331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47625"/>
              <a:ext cx="812800" cy="2784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80"/>
                </a:lnSpc>
              </a:pPr>
              <a:r>
                <a:rPr lang="en-US" sz="3200">
                  <a:solidFill>
                    <a:srgbClr val="000000"/>
                  </a:solidFill>
                  <a:latin typeface="Bai Jamjuree Bold"/>
                </a:rPr>
                <a:t>Reject H0</a:t>
              </a: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0" y="94016"/>
            <a:ext cx="11931417" cy="6793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u="sng">
                <a:solidFill>
                  <a:srgbClr val="000000"/>
                </a:solidFill>
                <a:latin typeface="Bai Jamjuree Bold"/>
              </a:rPr>
              <a:t>INDIVIDUAL TEST A , B </a:t>
            </a:r>
            <a:r>
              <a:rPr lang="en-US" sz="3999">
                <a:solidFill>
                  <a:srgbClr val="000000"/>
                </a:solidFill>
                <a:latin typeface="Bai Jamjuree Bold"/>
              </a:rPr>
              <a:t>(TWO TAILED TEST)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873238" y="962025"/>
            <a:ext cx="2531732" cy="9859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Bai Jamjuree Bold"/>
              </a:rPr>
              <a:t>H0 : alpha = 0</a:t>
            </a:r>
          </a:p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Bai Jamjuree Bold"/>
                <a:cs typeface="Bai Jamjuree Bold"/>
              </a:rPr>
              <a:t>Ha : H0 เป็นเท็จ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1113517" y="962025"/>
            <a:ext cx="2531732" cy="9859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Bai Jamjuree Bold"/>
              </a:rPr>
              <a:t>H0 : beta = 0</a:t>
            </a:r>
          </a:p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Bai Jamjuree Bold"/>
                <a:cs typeface="Bai Jamjuree Bold"/>
              </a:rPr>
              <a:t>Ha : H0 เป็นเท็จ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873238" y="2138504"/>
            <a:ext cx="3731716" cy="490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Bai Jamjuree Bold"/>
              </a:rPr>
              <a:t>significant level = 5%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1113517" y="2118810"/>
            <a:ext cx="3731716" cy="490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Bai Jamjuree Bold"/>
              </a:rPr>
              <a:t>significant level = 5%</a:t>
            </a:r>
          </a:p>
        </p:txBody>
      </p:sp>
      <p:grpSp>
        <p:nvGrpSpPr>
          <p:cNvPr name="Group 23" id="23"/>
          <p:cNvGrpSpPr/>
          <p:nvPr/>
        </p:nvGrpSpPr>
        <p:grpSpPr>
          <a:xfrm rot="0">
            <a:off x="11113517" y="5812096"/>
            <a:ext cx="3086100" cy="876259"/>
            <a:chOff x="0" y="0"/>
            <a:chExt cx="812800" cy="230784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230784"/>
            </a:xfrm>
            <a:custGeom>
              <a:avLst/>
              <a:gdLst/>
              <a:ahLst/>
              <a:cxnLst/>
              <a:rect r="r" b="b" t="t" l="l"/>
              <a:pathLst>
                <a:path h="230784" w="812800">
                  <a:moveTo>
                    <a:pt x="115392" y="0"/>
                  </a:moveTo>
                  <a:lnTo>
                    <a:pt x="697408" y="0"/>
                  </a:lnTo>
                  <a:cubicBezTo>
                    <a:pt x="761137" y="0"/>
                    <a:pt x="812800" y="51663"/>
                    <a:pt x="812800" y="115392"/>
                  </a:cubicBezTo>
                  <a:lnTo>
                    <a:pt x="812800" y="115392"/>
                  </a:lnTo>
                  <a:cubicBezTo>
                    <a:pt x="812800" y="145996"/>
                    <a:pt x="800643" y="175347"/>
                    <a:pt x="779002" y="196987"/>
                  </a:cubicBezTo>
                  <a:cubicBezTo>
                    <a:pt x="757362" y="218627"/>
                    <a:pt x="728012" y="230784"/>
                    <a:pt x="697408" y="230784"/>
                  </a:cubicBezTo>
                  <a:lnTo>
                    <a:pt x="115392" y="230784"/>
                  </a:lnTo>
                  <a:cubicBezTo>
                    <a:pt x="51663" y="230784"/>
                    <a:pt x="0" y="179122"/>
                    <a:pt x="0" y="115392"/>
                  </a:cubicBezTo>
                  <a:lnTo>
                    <a:pt x="0" y="115392"/>
                  </a:lnTo>
                  <a:cubicBezTo>
                    <a:pt x="0" y="51663"/>
                    <a:pt x="51663" y="0"/>
                    <a:pt x="115392" y="0"/>
                  </a:cubicBezTo>
                  <a:close/>
                </a:path>
              </a:pathLst>
            </a:custGeom>
            <a:solidFill>
              <a:srgbClr val="FFC331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47625"/>
              <a:ext cx="812800" cy="2784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80"/>
                </a:lnSpc>
              </a:pPr>
              <a:r>
                <a:rPr lang="en-US" sz="3200">
                  <a:solidFill>
                    <a:srgbClr val="000000"/>
                  </a:solidFill>
                  <a:latin typeface="Bai Jamjuree Bold"/>
                </a:rPr>
                <a:t>Reject H0</a:t>
              </a:r>
            </a:p>
          </p:txBody>
        </p:sp>
      </p:grpSp>
      <p:sp>
        <p:nvSpPr>
          <p:cNvPr name="TextBox 26" id="26"/>
          <p:cNvSpPr txBox="true"/>
          <p:nvPr/>
        </p:nvSpPr>
        <p:spPr>
          <a:xfrm rot="0">
            <a:off x="1822196" y="2942930"/>
            <a:ext cx="5667265" cy="22139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Bai Jamjuree Bold"/>
              </a:rPr>
              <a:t>t-ob = 5.9697</a:t>
            </a:r>
          </a:p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Bai Jamjuree Bold"/>
              </a:rPr>
              <a:t>df = 1037</a:t>
            </a:r>
          </a:p>
          <a:p>
            <a:pPr algn="l">
              <a:lnSpc>
                <a:spcPts val="4480"/>
              </a:lnSpc>
            </a:pPr>
          </a:p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Bai Jamjuree Bold"/>
              </a:rPr>
              <a:t>p-value = 3.26 x 10^-9 &lt; 0.05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1113517" y="2942930"/>
            <a:ext cx="3546299" cy="22139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Bai Jamjuree Bold"/>
              </a:rPr>
              <a:t>t-ob = 5.9697</a:t>
            </a:r>
          </a:p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Bai Jamjuree Bold"/>
              </a:rPr>
              <a:t>df = 1037</a:t>
            </a:r>
          </a:p>
          <a:p>
            <a:pPr algn="l">
              <a:lnSpc>
                <a:spcPts val="4480"/>
              </a:lnSpc>
            </a:pPr>
          </a:p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Bai Jamjuree Bold"/>
              </a:rPr>
              <a:t>p-value = 0 &lt; 0.05</a:t>
            </a: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0B15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748654" y="2905790"/>
            <a:ext cx="11808104" cy="11174300"/>
            <a:chOff x="0" y="0"/>
            <a:chExt cx="858902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58902" cy="812800"/>
            </a:xfrm>
            <a:custGeom>
              <a:avLst/>
              <a:gdLst/>
              <a:ahLst/>
              <a:cxnLst/>
              <a:rect r="r" b="b" t="t" l="l"/>
              <a:pathLst>
                <a:path h="812800" w="858902">
                  <a:moveTo>
                    <a:pt x="429451" y="0"/>
                  </a:moveTo>
                  <a:cubicBezTo>
                    <a:pt x="192272" y="0"/>
                    <a:pt x="0" y="181951"/>
                    <a:pt x="0" y="406400"/>
                  </a:cubicBezTo>
                  <a:cubicBezTo>
                    <a:pt x="0" y="630849"/>
                    <a:pt x="192272" y="812800"/>
                    <a:pt x="429451" y="812800"/>
                  </a:cubicBezTo>
                  <a:cubicBezTo>
                    <a:pt x="666630" y="812800"/>
                    <a:pt x="858902" y="630849"/>
                    <a:pt x="858902" y="406400"/>
                  </a:cubicBezTo>
                  <a:cubicBezTo>
                    <a:pt x="858902" y="181951"/>
                    <a:pt x="666630" y="0"/>
                    <a:pt x="429451" y="0"/>
                  </a:cubicBezTo>
                  <a:close/>
                </a:path>
              </a:pathLst>
            </a:custGeom>
            <a:solidFill>
              <a:srgbClr val="FFFAEB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80522" y="47625"/>
              <a:ext cx="697858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59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3463523" y="-6460617"/>
            <a:ext cx="12607523" cy="12607523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AEB"/>
            </a:solidFill>
            <a:ln cap="sq">
              <a:noFill/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590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5652706" y="-1342412"/>
            <a:ext cx="4320933" cy="2371112"/>
          </a:xfrm>
          <a:custGeom>
            <a:avLst/>
            <a:gdLst/>
            <a:ahLst/>
            <a:cxnLst/>
            <a:rect r="r" b="b" t="t" l="l"/>
            <a:pathLst>
              <a:path h="2371112" w="4320933">
                <a:moveTo>
                  <a:pt x="0" y="0"/>
                </a:moveTo>
                <a:lnTo>
                  <a:pt x="4320933" y="0"/>
                </a:lnTo>
                <a:lnTo>
                  <a:pt x="4320933" y="2371112"/>
                </a:lnTo>
                <a:lnTo>
                  <a:pt x="0" y="23711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1360469" y="9331122"/>
            <a:ext cx="3924501" cy="2153570"/>
          </a:xfrm>
          <a:custGeom>
            <a:avLst/>
            <a:gdLst/>
            <a:ahLst/>
            <a:cxnLst/>
            <a:rect r="r" b="b" t="t" l="l"/>
            <a:pathLst>
              <a:path h="2153570" w="3924501">
                <a:moveTo>
                  <a:pt x="0" y="0"/>
                </a:moveTo>
                <a:lnTo>
                  <a:pt x="3924501" y="0"/>
                </a:lnTo>
                <a:lnTo>
                  <a:pt x="3924501" y="2153570"/>
                </a:lnTo>
                <a:lnTo>
                  <a:pt x="0" y="21535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414023" y="629008"/>
            <a:ext cx="6922333" cy="2589121"/>
            <a:chOff x="0" y="0"/>
            <a:chExt cx="9229777" cy="3452161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1480486"/>
              <a:ext cx="9229777" cy="19716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11760"/>
                </a:lnSpc>
                <a:spcBef>
                  <a:spcPct val="0"/>
                </a:spcBef>
              </a:pPr>
              <a:r>
                <a:rPr lang="en-US" sz="9800">
                  <a:solidFill>
                    <a:srgbClr val="2B1511"/>
                  </a:solidFill>
                  <a:cs typeface="Bai Jamjuree Bold"/>
                </a:rPr>
                <a:t>สรุปผล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1561024" y="-9525"/>
              <a:ext cx="6107729" cy="8985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5280"/>
                </a:lnSpc>
                <a:spcBef>
                  <a:spcPct val="0"/>
                </a:spcBef>
              </a:pPr>
              <a:r>
                <a:rPr lang="en-US" sz="4400">
                  <a:solidFill>
                    <a:srgbClr val="2B1511"/>
                  </a:solidFill>
                  <a:latin typeface="Bai Jamjuree Bold"/>
                  <a:cs typeface="Bai Jamjuree Bold"/>
                </a:rPr>
                <a:t>บทที่ 5</a:t>
              </a:r>
            </a:p>
          </p:txBody>
        </p:sp>
      </p:grp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>
  <p:cSld>
    <p:bg>
      <p:bgPr>
        <a:solidFill>
          <a:srgbClr val="E0B15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043728" y="9749268"/>
            <a:ext cx="23220804" cy="537732"/>
            <a:chOff x="0" y="0"/>
            <a:chExt cx="6115767" cy="1416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115767" cy="141625"/>
            </a:xfrm>
            <a:custGeom>
              <a:avLst/>
              <a:gdLst/>
              <a:ahLst/>
              <a:cxnLst/>
              <a:rect r="r" b="b" t="t" l="l"/>
              <a:pathLst>
                <a:path h="141625" w="6115767">
                  <a:moveTo>
                    <a:pt x="0" y="0"/>
                  </a:moveTo>
                  <a:lnTo>
                    <a:pt x="6115767" y="0"/>
                  </a:lnTo>
                  <a:lnTo>
                    <a:pt x="6115767" y="141625"/>
                  </a:lnTo>
                  <a:lnTo>
                    <a:pt x="0" y="141625"/>
                  </a:lnTo>
                  <a:close/>
                </a:path>
              </a:pathLst>
            </a:custGeom>
            <a:solidFill>
              <a:srgbClr val="FFF0A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6115767" cy="1702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90"/>
                </a:lnSpc>
              </a:pPr>
              <a:r>
                <a:rPr lang="en-US" sz="1850">
                  <a:solidFill>
                    <a:srgbClr val="000000"/>
                  </a:solidFill>
                  <a:latin typeface="Bai Jamjuree Bold"/>
                  <a:cs typeface="Bai Jamjuree Bold"/>
                </a:rPr>
                <a:t>บทที่ 5 สรุปผล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355337" y="1028700"/>
            <a:ext cx="8371537" cy="2379674"/>
            <a:chOff x="0" y="0"/>
            <a:chExt cx="2204849" cy="62674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204849" cy="626745"/>
            </a:xfrm>
            <a:custGeom>
              <a:avLst/>
              <a:gdLst/>
              <a:ahLst/>
              <a:cxnLst/>
              <a:rect r="r" b="b" t="t" l="l"/>
              <a:pathLst>
                <a:path h="626745" w="2204849">
                  <a:moveTo>
                    <a:pt x="0" y="0"/>
                  </a:moveTo>
                  <a:lnTo>
                    <a:pt x="2204849" y="0"/>
                  </a:lnTo>
                  <a:lnTo>
                    <a:pt x="2204849" y="626745"/>
                  </a:lnTo>
                  <a:lnTo>
                    <a:pt x="0" y="626745"/>
                  </a:lnTo>
                  <a:close/>
                </a:path>
              </a:pathLst>
            </a:custGeom>
            <a:solidFill>
              <a:srgbClr val="FFFAE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2204849" cy="6743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3569"/>
                </a:lnSpc>
              </a:pPr>
              <a:r>
                <a:rPr lang="en-US" sz="2550">
                  <a:solidFill>
                    <a:srgbClr val="000000"/>
                  </a:solidFill>
                  <a:latin typeface="Bai Jamjuree Bold"/>
                  <a:cs typeface="Bai Jamjuree Bold"/>
                </a:rPr>
                <a:t>    จำนวนคนดูวิดีโอและจำนวนคนกดไลค์มีลักษณะไปในทิศทางเดียวกัน</a:t>
              </a:r>
              <a:r>
                <a:rPr lang="en-US" sz="2550">
                  <a:solidFill>
                    <a:srgbClr val="000000"/>
                  </a:solidFill>
                  <a:latin typeface="Bai Jamjuree"/>
                  <a:cs typeface="Bai Jamjuree"/>
                </a:rPr>
                <a:t> เนื่องจากสมการถดถอยเชิงเส้นอย่างง่ายที่แสดงถึงความสัมพันธ์ดังกล่าว มีโอกาสเป็นเส้นตรงที่ R-square มีค่า 86.72%</a:t>
              </a:r>
              <a:r>
                <a:rPr lang="en-US" sz="2550">
                  <a:solidFill>
                    <a:srgbClr val="000000"/>
                  </a:solidFill>
                  <a:latin typeface="Bai Jamjuree"/>
                </a:rPr>
                <a:t> 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561126" y="4042104"/>
            <a:ext cx="7769119" cy="1907991"/>
            <a:chOff x="0" y="0"/>
            <a:chExt cx="2046188" cy="50251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046188" cy="502516"/>
            </a:xfrm>
            <a:custGeom>
              <a:avLst/>
              <a:gdLst/>
              <a:ahLst/>
              <a:cxnLst/>
              <a:rect r="r" b="b" t="t" l="l"/>
              <a:pathLst>
                <a:path h="502516" w="2046188">
                  <a:moveTo>
                    <a:pt x="0" y="0"/>
                  </a:moveTo>
                  <a:lnTo>
                    <a:pt x="2046188" y="0"/>
                  </a:lnTo>
                  <a:lnTo>
                    <a:pt x="2046188" y="502516"/>
                  </a:lnTo>
                  <a:lnTo>
                    <a:pt x="0" y="502516"/>
                  </a:lnTo>
                  <a:close/>
                </a:path>
              </a:pathLst>
            </a:custGeom>
            <a:solidFill>
              <a:srgbClr val="FFFAEB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2046188" cy="5501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3569"/>
                </a:lnSpc>
              </a:pPr>
              <a:r>
                <a:rPr lang="en-US" sz="2550">
                  <a:solidFill>
                    <a:srgbClr val="000000"/>
                  </a:solidFill>
                  <a:cs typeface="Bai Jamjuree"/>
                </a:rPr>
                <a:t>จากการทดสอบไคสแควร์ระหว่าง</a:t>
              </a:r>
              <a:r>
                <a:rPr lang="en-US" sz="2550">
                  <a:solidFill>
                    <a:srgbClr val="000000"/>
                  </a:solidFill>
                  <a:cs typeface="Bai Jamjuree Bold"/>
                </a:rPr>
                <a:t>หมวดหมู่วิดีโอและความยาววิดีโอ</a:t>
              </a:r>
              <a:r>
                <a:rPr lang="en-US" sz="2550">
                  <a:solidFill>
                    <a:srgbClr val="000000"/>
                  </a:solidFill>
                  <a:latin typeface="Bai Jamjuree"/>
                  <a:cs typeface="Bai Jamjuree"/>
                </a:rPr>
                <a:t> พบว่าทั้งสอง</a:t>
              </a:r>
              <a:r>
                <a:rPr lang="en-US" sz="2550">
                  <a:solidFill>
                    <a:srgbClr val="000000"/>
                  </a:solidFill>
                  <a:cs typeface="Bai Jamjuree Bold"/>
                </a:rPr>
                <a:t>มีความสัมพันธ์กัน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355337" y="4042104"/>
            <a:ext cx="8371537" cy="1907991"/>
            <a:chOff x="0" y="0"/>
            <a:chExt cx="2204849" cy="502516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204849" cy="502516"/>
            </a:xfrm>
            <a:custGeom>
              <a:avLst/>
              <a:gdLst/>
              <a:ahLst/>
              <a:cxnLst/>
              <a:rect r="r" b="b" t="t" l="l"/>
              <a:pathLst>
                <a:path h="502516" w="2204849">
                  <a:moveTo>
                    <a:pt x="0" y="0"/>
                  </a:moveTo>
                  <a:lnTo>
                    <a:pt x="2204849" y="0"/>
                  </a:lnTo>
                  <a:lnTo>
                    <a:pt x="2204849" y="502516"/>
                  </a:lnTo>
                  <a:lnTo>
                    <a:pt x="0" y="502516"/>
                  </a:lnTo>
                  <a:close/>
                </a:path>
              </a:pathLst>
            </a:custGeom>
            <a:solidFill>
              <a:srgbClr val="FFF0A2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47625"/>
              <a:ext cx="2204849" cy="5501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3569"/>
                </a:lnSpc>
              </a:pPr>
              <a:r>
                <a:rPr lang="en-US" sz="2550">
                  <a:solidFill>
                    <a:srgbClr val="000000"/>
                  </a:solidFill>
                  <a:latin typeface="Bai Jamjuree Bold"/>
                  <a:cs typeface="Bai Jamjuree Bold"/>
                </a:rPr>
                <a:t>   ความยาววิดีโออยู่ในช่วง 30 ถึง 6</a:t>
              </a:r>
              <a:r>
                <a:rPr lang="en-US" sz="2550">
                  <a:solidFill>
                    <a:srgbClr val="000000"/>
                  </a:solidFill>
                  <a:latin typeface="Bai Jamjuree Bold"/>
                  <a:cs typeface="Bai Jamjuree Bold"/>
                </a:rPr>
                <a:t>0 นาที</a:t>
              </a:r>
              <a:r>
                <a:rPr lang="en-US" sz="2550">
                  <a:solidFill>
                    <a:srgbClr val="000000"/>
                  </a:solidFill>
                  <a:latin typeface="Bai Jamjuree"/>
                  <a:cs typeface="Bai Jamjuree"/>
                </a:rPr>
                <a:t>เป็นส่วนใหญ่ ถัดลง. มาเป็นความยาว 0 ถึง 30 นาที โดย</a:t>
              </a:r>
              <a:r>
                <a:rPr lang="en-US" sz="2550">
                  <a:solidFill>
                    <a:srgbClr val="000000"/>
                  </a:solidFill>
                  <a:cs typeface="Bai Jamjuree Bold"/>
                </a:rPr>
                <a:t>มีค่าเฉลี่ย</a:t>
              </a:r>
              <a:r>
                <a:rPr lang="en-US" sz="2550">
                  <a:solidFill>
                    <a:srgbClr val="000000"/>
                  </a:solidFill>
                  <a:cs typeface="Bai Jamjuree"/>
                </a:rPr>
                <a:t>ของความยาววิดีโอ </a:t>
              </a:r>
              <a:r>
                <a:rPr lang="en-US" sz="2550">
                  <a:solidFill>
                    <a:srgbClr val="000000"/>
                  </a:solidFill>
                  <a:latin typeface="Bai Jamjuree Bold"/>
                  <a:cs typeface="Bai Jamjuree Bold"/>
                </a:rPr>
                <a:t>คิดเป็น 42.45 นาที</a:t>
              </a:r>
              <a:r>
                <a:rPr lang="en-US" sz="2550">
                  <a:solidFill>
                    <a:srgbClr val="000000"/>
                  </a:solidFill>
                  <a:latin typeface="Bai Jamjuree"/>
                </a:rPr>
                <a:t> 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561126" y="6856911"/>
            <a:ext cx="7769119" cy="2056676"/>
            <a:chOff x="0" y="0"/>
            <a:chExt cx="2046188" cy="541676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046188" cy="541676"/>
            </a:xfrm>
            <a:custGeom>
              <a:avLst/>
              <a:gdLst/>
              <a:ahLst/>
              <a:cxnLst/>
              <a:rect r="r" b="b" t="t" l="l"/>
              <a:pathLst>
                <a:path h="541676" w="2046188">
                  <a:moveTo>
                    <a:pt x="0" y="0"/>
                  </a:moveTo>
                  <a:lnTo>
                    <a:pt x="2046188" y="0"/>
                  </a:lnTo>
                  <a:lnTo>
                    <a:pt x="2046188" y="541676"/>
                  </a:lnTo>
                  <a:lnTo>
                    <a:pt x="0" y="541676"/>
                  </a:lnTo>
                  <a:close/>
                </a:path>
              </a:pathLst>
            </a:custGeom>
            <a:solidFill>
              <a:srgbClr val="FFF0A2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47625"/>
              <a:ext cx="2046188" cy="5893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3569"/>
                </a:lnSpc>
              </a:pPr>
              <a:r>
                <a:rPr lang="en-US" sz="2550">
                  <a:solidFill>
                    <a:srgbClr val="000000"/>
                  </a:solidFill>
                  <a:latin typeface="Bai Jamjuree Bold"/>
                  <a:cs typeface="Bai Jamjuree Bold"/>
                </a:rPr>
                <a:t>      หมวดหมู่</a:t>
              </a:r>
              <a:r>
                <a:rPr lang="en-US" sz="2550">
                  <a:solidFill>
                    <a:srgbClr val="000000"/>
                  </a:solidFill>
                  <a:cs typeface="Bai Jamjuree"/>
                </a:rPr>
                <a:t>ในแต่ละหมวดหมู่</a:t>
              </a:r>
              <a:r>
                <a:rPr lang="en-US" sz="2550">
                  <a:solidFill>
                    <a:srgbClr val="000000"/>
                  </a:solidFill>
                  <a:cs typeface="Bai Jamjuree Bold"/>
                </a:rPr>
                <a:t>ไม่ได้ส่งผลต่อจำนวนคนดู</a:t>
              </a:r>
              <a:r>
                <a:rPr lang="en-US" sz="2550">
                  <a:solidFill>
                    <a:srgbClr val="000000"/>
                  </a:solidFill>
                  <a:cs typeface="Bai Jamjuree"/>
                </a:rPr>
                <a:t>โดยเฉลี่ย และพบว่าในแต่ละห</a:t>
              </a:r>
              <a:r>
                <a:rPr lang="en-US" sz="2550">
                  <a:solidFill>
                    <a:srgbClr val="000000"/>
                  </a:solidFill>
                  <a:cs typeface="Bai Jamjuree"/>
                </a:rPr>
                <a:t>มวดหมู่จะมีทิศทางหรือแนวโน้มของจำนวนคนดูโดยเฉลี่ยไปในทิศทางเดียวกันในแต่ละปี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9355337" y="6856911"/>
            <a:ext cx="8371537" cy="1609001"/>
            <a:chOff x="0" y="0"/>
            <a:chExt cx="2204849" cy="42377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2204849" cy="423770"/>
            </a:xfrm>
            <a:custGeom>
              <a:avLst/>
              <a:gdLst/>
              <a:ahLst/>
              <a:cxnLst/>
              <a:rect r="r" b="b" t="t" l="l"/>
              <a:pathLst>
                <a:path h="423770" w="2204849">
                  <a:moveTo>
                    <a:pt x="0" y="0"/>
                  </a:moveTo>
                  <a:lnTo>
                    <a:pt x="2204849" y="0"/>
                  </a:lnTo>
                  <a:lnTo>
                    <a:pt x="2204849" y="423770"/>
                  </a:lnTo>
                  <a:lnTo>
                    <a:pt x="0" y="423770"/>
                  </a:lnTo>
                  <a:close/>
                </a:path>
              </a:pathLst>
            </a:custGeom>
            <a:solidFill>
              <a:srgbClr val="FFFAEB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47625"/>
              <a:ext cx="2204849" cy="47139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3569"/>
                </a:lnSpc>
              </a:pPr>
              <a:r>
                <a:rPr lang="en-US" sz="2550">
                  <a:solidFill>
                    <a:srgbClr val="000000"/>
                  </a:solidFill>
                  <a:latin typeface="Bai Jamjuree"/>
                  <a:cs typeface="Bai Jamjuree"/>
                </a:rPr>
                <a:t>   คนไทยส่วนมากให้ความสนใจกับเนื้อหาประเภท </a:t>
              </a:r>
              <a:r>
                <a:rPr lang="en-US" sz="2550">
                  <a:solidFill>
                    <a:srgbClr val="000000"/>
                  </a:solidFill>
                  <a:cs typeface="Bai Jamjuree Bold"/>
                </a:rPr>
                <a:t>การศึกษา</a:t>
              </a:r>
              <a:r>
                <a:rPr lang="en-US" sz="2550">
                  <a:solidFill>
                    <a:srgbClr val="000000"/>
                  </a:solidFill>
                  <a:latin typeface="Bai Jamjuree"/>
                </a:rPr>
                <a:t> </a:t>
              </a:r>
              <a:r>
                <a:rPr lang="en-US" sz="2550">
                  <a:solidFill>
                    <a:srgbClr val="000000"/>
                  </a:solidFill>
                  <a:latin typeface="Bai Jamjuree Bold"/>
                </a:rPr>
                <a:t>Life Style</a:t>
              </a:r>
              <a:r>
                <a:rPr lang="en-US" sz="2550">
                  <a:solidFill>
                    <a:srgbClr val="000000"/>
                  </a:solidFill>
                  <a:latin typeface="Bai Jamjuree"/>
                  <a:cs typeface="Bai Jamjuree"/>
                </a:rPr>
                <a:t> และ </a:t>
              </a:r>
              <a:r>
                <a:rPr lang="en-US" sz="2550">
                  <a:solidFill>
                    <a:srgbClr val="000000"/>
                  </a:solidFill>
                  <a:latin typeface="Bai Jamjuree Bold"/>
                </a:rPr>
                <a:t>Logistics</a:t>
              </a:r>
              <a:r>
                <a:rPr lang="en-US" sz="2550">
                  <a:solidFill>
                    <a:srgbClr val="000000"/>
                  </a:solidFill>
                  <a:latin typeface="Bai Jamjuree"/>
                  <a:cs typeface="Bai Jamjuree"/>
                </a:rPr>
                <a:t> ตามลำดับ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395573" y="997568"/>
            <a:ext cx="5837071" cy="1349924"/>
            <a:chOff x="0" y="0"/>
            <a:chExt cx="1537336" cy="355536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537336" cy="355536"/>
            </a:xfrm>
            <a:custGeom>
              <a:avLst/>
              <a:gdLst/>
              <a:ahLst/>
              <a:cxnLst/>
              <a:rect r="r" b="b" t="t" l="l"/>
              <a:pathLst>
                <a:path h="355536" w="1537336">
                  <a:moveTo>
                    <a:pt x="15916" y="0"/>
                  </a:moveTo>
                  <a:lnTo>
                    <a:pt x="1521420" y="0"/>
                  </a:lnTo>
                  <a:cubicBezTo>
                    <a:pt x="1525641" y="0"/>
                    <a:pt x="1529689" y="1677"/>
                    <a:pt x="1532674" y="4662"/>
                  </a:cubicBezTo>
                  <a:cubicBezTo>
                    <a:pt x="1535659" y="7647"/>
                    <a:pt x="1537336" y="11695"/>
                    <a:pt x="1537336" y="15916"/>
                  </a:cubicBezTo>
                  <a:lnTo>
                    <a:pt x="1537336" y="339620"/>
                  </a:lnTo>
                  <a:cubicBezTo>
                    <a:pt x="1537336" y="343841"/>
                    <a:pt x="1535659" y="347889"/>
                    <a:pt x="1532674" y="350874"/>
                  </a:cubicBezTo>
                  <a:cubicBezTo>
                    <a:pt x="1529689" y="353859"/>
                    <a:pt x="1525641" y="355536"/>
                    <a:pt x="1521420" y="355536"/>
                  </a:cubicBezTo>
                  <a:lnTo>
                    <a:pt x="15916" y="355536"/>
                  </a:lnTo>
                  <a:cubicBezTo>
                    <a:pt x="11695" y="355536"/>
                    <a:pt x="7647" y="353859"/>
                    <a:pt x="4662" y="350874"/>
                  </a:cubicBezTo>
                  <a:cubicBezTo>
                    <a:pt x="1677" y="347889"/>
                    <a:pt x="0" y="343841"/>
                    <a:pt x="0" y="339620"/>
                  </a:cubicBezTo>
                  <a:lnTo>
                    <a:pt x="0" y="15916"/>
                  </a:lnTo>
                  <a:cubicBezTo>
                    <a:pt x="0" y="11695"/>
                    <a:pt x="1677" y="7647"/>
                    <a:pt x="4662" y="4662"/>
                  </a:cubicBezTo>
                  <a:cubicBezTo>
                    <a:pt x="7647" y="1677"/>
                    <a:pt x="11695" y="0"/>
                    <a:pt x="15916" y="0"/>
                  </a:cubicBezTo>
                  <a:close/>
                </a:path>
              </a:pathLst>
            </a:custGeom>
            <a:solidFill>
              <a:srgbClr val="FDC2BC"/>
            </a:solidFill>
            <a:ln cap="sq">
              <a:noFill/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-76200"/>
              <a:ext cx="1537336" cy="4317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5524"/>
                </a:lnSpc>
                <a:spcBef>
                  <a:spcPct val="0"/>
                </a:spcBef>
              </a:pPr>
              <a:r>
                <a:rPr lang="en-US" sz="3946">
                  <a:solidFill>
                    <a:srgbClr val="2B1511"/>
                  </a:solidFill>
                  <a:cs typeface="Bai Jamjuree Bold"/>
                </a:rPr>
                <a:t>สรุปและอภิปรายผล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8869023" y="699901"/>
            <a:ext cx="972628" cy="972628"/>
            <a:chOff x="0" y="0"/>
            <a:chExt cx="812800" cy="8128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E052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249"/>
                </a:lnSpc>
              </a:pPr>
              <a:r>
                <a:rPr lang="en-US" sz="3749">
                  <a:solidFill>
                    <a:srgbClr val="000000"/>
                  </a:solidFill>
                  <a:latin typeface="DM Sans Bold"/>
                </a:rPr>
                <a:t>1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74812" y="3555790"/>
            <a:ext cx="972628" cy="972628"/>
            <a:chOff x="0" y="0"/>
            <a:chExt cx="812800" cy="8128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E052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249"/>
                </a:lnSpc>
              </a:pPr>
              <a:r>
                <a:rPr lang="en-US" sz="3749">
                  <a:solidFill>
                    <a:srgbClr val="000000"/>
                  </a:solidFill>
                  <a:latin typeface="DM Sans Bold"/>
                </a:rPr>
                <a:t>2</a:t>
              </a: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8869023" y="3535249"/>
            <a:ext cx="972628" cy="972628"/>
            <a:chOff x="0" y="0"/>
            <a:chExt cx="812800" cy="81280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E052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249"/>
                </a:lnSpc>
              </a:pPr>
              <a:r>
                <a:rPr lang="en-US" sz="3749">
                  <a:solidFill>
                    <a:srgbClr val="000000"/>
                  </a:solidFill>
                  <a:latin typeface="DM Sans Bold"/>
                </a:rPr>
                <a:t>3</a:t>
              </a: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180815" y="6456408"/>
            <a:ext cx="972628" cy="972628"/>
            <a:chOff x="0" y="0"/>
            <a:chExt cx="812800" cy="812800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E052"/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249"/>
                </a:lnSpc>
              </a:pPr>
              <a:r>
                <a:rPr lang="en-US" sz="3749">
                  <a:solidFill>
                    <a:srgbClr val="000000"/>
                  </a:solidFill>
                  <a:latin typeface="DM Sans Bold"/>
                </a:rPr>
                <a:t>4</a:t>
              </a: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8869023" y="6370596"/>
            <a:ext cx="972628" cy="972628"/>
            <a:chOff x="0" y="0"/>
            <a:chExt cx="812800" cy="812800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E052"/>
            </a:solidFill>
          </p:spPr>
        </p:sp>
        <p:sp>
          <p:nvSpPr>
            <p:cNvPr name="TextBox 37" id="37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249"/>
                </a:lnSpc>
              </a:pPr>
              <a:r>
                <a:rPr lang="en-US" sz="3749">
                  <a:solidFill>
                    <a:srgbClr val="000000"/>
                  </a:solidFill>
                  <a:latin typeface="DM Sans Bold"/>
                </a:rPr>
                <a:t>5</a:t>
              </a:r>
            </a:p>
          </p:txBody>
        </p:sp>
      </p:grp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>
  <p:cSld>
    <p:bg>
      <p:bgPr>
        <a:solidFill>
          <a:srgbClr val="E0B15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050047" y="1028700"/>
            <a:ext cx="8187906" cy="8187906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0A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9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028700" y="2729418"/>
            <a:ext cx="16230600" cy="43423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605"/>
              </a:lnSpc>
            </a:pPr>
            <a:r>
              <a:rPr lang="en-US" sz="25432">
                <a:solidFill>
                  <a:srgbClr val="000000"/>
                </a:solidFill>
                <a:latin typeface="Bai Jamjuree Bold"/>
              </a:rPr>
              <a:t>Thank you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466402" y="9758793"/>
            <a:ext cx="23220804" cy="537732"/>
            <a:chOff x="0" y="0"/>
            <a:chExt cx="6115767" cy="1416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115767" cy="141625"/>
            </a:xfrm>
            <a:custGeom>
              <a:avLst/>
              <a:gdLst/>
              <a:ahLst/>
              <a:cxnLst/>
              <a:rect r="r" b="b" t="t" l="l"/>
              <a:pathLst>
                <a:path h="141625" w="6115767">
                  <a:moveTo>
                    <a:pt x="0" y="0"/>
                  </a:moveTo>
                  <a:lnTo>
                    <a:pt x="6115767" y="0"/>
                  </a:lnTo>
                  <a:lnTo>
                    <a:pt x="6115767" y="141625"/>
                  </a:lnTo>
                  <a:lnTo>
                    <a:pt x="0" y="141625"/>
                  </a:lnTo>
                  <a:close/>
                </a:path>
              </a:pathLst>
            </a:custGeom>
            <a:solidFill>
              <a:srgbClr val="FFF0A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6115767" cy="1702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90"/>
                </a:lnSpc>
              </a:pPr>
              <a:r>
                <a:rPr lang="en-US" sz="1850">
                  <a:solidFill>
                    <a:srgbClr val="000000"/>
                  </a:solidFill>
                  <a:latin typeface="Bai Jamjuree Bold"/>
                  <a:cs typeface="Bai Jamjuree Bold"/>
                </a:rPr>
                <a:t>บทที่ 1 บทนำ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430271" y="264183"/>
            <a:ext cx="5391748" cy="1256432"/>
            <a:chOff x="0" y="0"/>
            <a:chExt cx="1420049" cy="33091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420049" cy="330912"/>
            </a:xfrm>
            <a:custGeom>
              <a:avLst/>
              <a:gdLst/>
              <a:ahLst/>
              <a:cxnLst/>
              <a:rect r="r" b="b" t="t" l="l"/>
              <a:pathLst>
                <a:path h="330912" w="1420049">
                  <a:moveTo>
                    <a:pt x="17231" y="0"/>
                  </a:moveTo>
                  <a:lnTo>
                    <a:pt x="1402818" y="0"/>
                  </a:lnTo>
                  <a:cubicBezTo>
                    <a:pt x="1412334" y="0"/>
                    <a:pt x="1420049" y="7714"/>
                    <a:pt x="1420049" y="17231"/>
                  </a:cubicBezTo>
                  <a:lnTo>
                    <a:pt x="1420049" y="313682"/>
                  </a:lnTo>
                  <a:cubicBezTo>
                    <a:pt x="1420049" y="323198"/>
                    <a:pt x="1412334" y="330912"/>
                    <a:pt x="1402818" y="330912"/>
                  </a:cubicBezTo>
                  <a:lnTo>
                    <a:pt x="17231" y="330912"/>
                  </a:lnTo>
                  <a:cubicBezTo>
                    <a:pt x="7714" y="330912"/>
                    <a:pt x="0" y="323198"/>
                    <a:pt x="0" y="313682"/>
                  </a:cubicBezTo>
                  <a:lnTo>
                    <a:pt x="0" y="17231"/>
                  </a:lnTo>
                  <a:cubicBezTo>
                    <a:pt x="0" y="7714"/>
                    <a:pt x="7714" y="0"/>
                    <a:pt x="17231" y="0"/>
                  </a:cubicBez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66675"/>
              <a:ext cx="1420049" cy="397587"/>
            </a:xfrm>
            <a:prstGeom prst="rect">
              <a:avLst/>
            </a:prstGeom>
          </p:spPr>
          <p:txBody>
            <a:bodyPr anchor="ctr" rtlCol="false" tIns="215900" lIns="215900" bIns="215900" rIns="215900"/>
            <a:lstStyle/>
            <a:p>
              <a:pPr algn="ctr" marL="0" indent="0" lvl="0">
                <a:lnSpc>
                  <a:spcPts val="5179"/>
                </a:lnSpc>
                <a:spcBef>
                  <a:spcPct val="0"/>
                </a:spcBef>
              </a:pPr>
              <a:r>
                <a:rPr lang="en-US" sz="3699">
                  <a:solidFill>
                    <a:srgbClr val="2B1511"/>
                  </a:solidFill>
                  <a:cs typeface="Bai Jamjuree Bold"/>
                </a:rPr>
                <a:t>ที่มาและความสำคัญ</a:t>
              </a: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5427305" y="2718175"/>
            <a:ext cx="3521838" cy="3378949"/>
          </a:xfrm>
          <a:custGeom>
            <a:avLst/>
            <a:gdLst/>
            <a:ahLst/>
            <a:cxnLst/>
            <a:rect r="r" b="b" t="t" l="l"/>
            <a:pathLst>
              <a:path h="3378949" w="3521838">
                <a:moveTo>
                  <a:pt x="0" y="0"/>
                </a:moveTo>
                <a:lnTo>
                  <a:pt x="3521838" y="0"/>
                </a:lnTo>
                <a:lnTo>
                  <a:pt x="3521838" y="3378949"/>
                </a:lnTo>
                <a:lnTo>
                  <a:pt x="0" y="337894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372213" y="3181792"/>
            <a:ext cx="2451714" cy="2451714"/>
          </a:xfrm>
          <a:custGeom>
            <a:avLst/>
            <a:gdLst/>
            <a:ahLst/>
            <a:cxnLst/>
            <a:rect r="r" b="b" t="t" l="l"/>
            <a:pathLst>
              <a:path h="2451714" w="2451714">
                <a:moveTo>
                  <a:pt x="0" y="0"/>
                </a:moveTo>
                <a:lnTo>
                  <a:pt x="2451715" y="0"/>
                </a:lnTo>
                <a:lnTo>
                  <a:pt x="2451715" y="2451714"/>
                </a:lnTo>
                <a:lnTo>
                  <a:pt x="0" y="245171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9139238" y="4636809"/>
            <a:ext cx="9525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</a:p>
        </p:txBody>
      </p: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14047379" y="2718175"/>
            <a:ext cx="3785833" cy="3785833"/>
            <a:chOff x="0" y="0"/>
            <a:chExt cx="6350000" cy="63500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655320" y="655320"/>
              <a:ext cx="5039360" cy="5039360"/>
            </a:xfrm>
            <a:custGeom>
              <a:avLst/>
              <a:gdLst/>
              <a:ahLst/>
              <a:cxnLst/>
              <a:rect r="r" b="b" t="t" l="l"/>
              <a:pathLst>
                <a:path h="5039360" w="5039360">
                  <a:moveTo>
                    <a:pt x="2519680" y="0"/>
                  </a:moveTo>
                  <a:cubicBezTo>
                    <a:pt x="1127760" y="0"/>
                    <a:pt x="0" y="1127760"/>
                    <a:pt x="0" y="2519680"/>
                  </a:cubicBezTo>
                  <a:cubicBezTo>
                    <a:pt x="0" y="3911600"/>
                    <a:pt x="1127760" y="5039360"/>
                    <a:pt x="2519680" y="5039360"/>
                  </a:cubicBezTo>
                  <a:cubicBezTo>
                    <a:pt x="3911600" y="5039360"/>
                    <a:pt x="5039360" y="3911600"/>
                    <a:pt x="5039360" y="2519680"/>
                  </a:cubicBezTo>
                  <a:cubicBezTo>
                    <a:pt x="5039360" y="1127760"/>
                    <a:pt x="3911600" y="0"/>
                    <a:pt x="2519680" y="0"/>
                  </a:cubicBez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3670" y="0"/>
                    <a:pt x="0" y="1424940"/>
                    <a:pt x="0" y="3175000"/>
                  </a:cubicBezTo>
                  <a:cubicBezTo>
                    <a:pt x="0" y="4925060"/>
                    <a:pt x="1423670" y="6350000"/>
                    <a:pt x="3175000" y="6350000"/>
                  </a:cubicBezTo>
                  <a:cubicBezTo>
                    <a:pt x="4925060" y="6350000"/>
                    <a:pt x="6350000" y="4926330"/>
                    <a:pt x="6350000" y="3175000"/>
                  </a:cubicBezTo>
                  <a:cubicBezTo>
                    <a:pt x="6350000" y="1424940"/>
                    <a:pt x="4926330" y="0"/>
                    <a:pt x="3175000" y="0"/>
                  </a:cubicBezTo>
                  <a:close/>
                  <a:moveTo>
                    <a:pt x="3175000" y="5833110"/>
                  </a:moveTo>
                  <a:cubicBezTo>
                    <a:pt x="1709420" y="5833110"/>
                    <a:pt x="516890" y="4640580"/>
                    <a:pt x="516890" y="3175000"/>
                  </a:cubicBezTo>
                  <a:cubicBezTo>
                    <a:pt x="516890" y="1709420"/>
                    <a:pt x="1709420" y="516890"/>
                    <a:pt x="3175000" y="516890"/>
                  </a:cubicBezTo>
                  <a:cubicBezTo>
                    <a:pt x="4640580" y="516890"/>
                    <a:pt x="5833110" y="1709420"/>
                    <a:pt x="5833110" y="3175000"/>
                  </a:cubicBezTo>
                  <a:cubicBezTo>
                    <a:pt x="5833110" y="4640580"/>
                    <a:pt x="4640580" y="5833110"/>
                    <a:pt x="3175000" y="5833110"/>
                  </a:cubicBezTo>
                  <a:close/>
                </a:path>
              </a:pathLst>
            </a:custGeom>
            <a:solidFill>
              <a:srgbClr val="FFFAEB"/>
            </a:solidFill>
          </p:spPr>
        </p:sp>
      </p:grpSp>
      <p:sp>
        <p:nvSpPr>
          <p:cNvPr name="AutoShape 14" id="14"/>
          <p:cNvSpPr/>
          <p:nvPr/>
        </p:nvSpPr>
        <p:spPr>
          <a:xfrm flipV="true">
            <a:off x="2516467" y="2718175"/>
            <a:ext cx="4305552" cy="201707"/>
          </a:xfrm>
          <a:prstGeom prst="line">
            <a:avLst/>
          </a:prstGeom>
          <a:ln cap="flat" w="66675">
            <a:solidFill>
              <a:srgbClr val="FB3101"/>
            </a:solidFill>
            <a:prstDash val="sysDash"/>
            <a:headEnd type="none" len="sm" w="sm"/>
            <a:tailEnd type="arrow" len="sm" w="med"/>
          </a:ln>
        </p:spPr>
      </p:sp>
      <p:sp>
        <p:nvSpPr>
          <p:cNvPr name="AutoShape 15" id="15"/>
          <p:cNvSpPr/>
          <p:nvPr/>
        </p:nvSpPr>
        <p:spPr>
          <a:xfrm flipV="true">
            <a:off x="11598071" y="2718175"/>
            <a:ext cx="4342225" cy="463617"/>
          </a:xfrm>
          <a:prstGeom prst="line">
            <a:avLst/>
          </a:prstGeom>
          <a:ln cap="flat" w="66675">
            <a:solidFill>
              <a:srgbClr val="FB3101"/>
            </a:solidFill>
            <a:prstDash val="sysDash"/>
            <a:headEnd type="none" len="sm" w="sm"/>
            <a:tailEnd type="arrow" len="sm" w="med"/>
          </a:ln>
        </p:spPr>
      </p:sp>
      <p:sp>
        <p:nvSpPr>
          <p:cNvPr name="AutoShape 16" id="16"/>
          <p:cNvSpPr/>
          <p:nvPr/>
        </p:nvSpPr>
        <p:spPr>
          <a:xfrm flipV="true">
            <a:off x="7188224" y="6097124"/>
            <a:ext cx="4409847" cy="406884"/>
          </a:xfrm>
          <a:prstGeom prst="line">
            <a:avLst/>
          </a:prstGeom>
          <a:ln cap="flat" w="66675">
            <a:solidFill>
              <a:srgbClr val="FB3101"/>
            </a:solidFill>
            <a:prstDash val="sysDash"/>
            <a:headEnd type="none" len="sm" w="sm"/>
            <a:tailEnd type="arrow" len="sm" w="med"/>
          </a:ln>
        </p:spPr>
      </p:sp>
      <p:sp>
        <p:nvSpPr>
          <p:cNvPr name="TextBox 17" id="17"/>
          <p:cNvSpPr txBox="true"/>
          <p:nvPr/>
        </p:nvSpPr>
        <p:spPr>
          <a:xfrm rot="0">
            <a:off x="1430271" y="7050966"/>
            <a:ext cx="1957149" cy="6299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79"/>
              </a:lnSpc>
              <a:spcBef>
                <a:spcPct val="0"/>
              </a:spcBef>
            </a:pPr>
            <a:r>
              <a:rPr lang="en-US" sz="3699">
                <a:solidFill>
                  <a:srgbClr val="000000"/>
                </a:solidFill>
                <a:latin typeface="Bai Jamjuree"/>
              </a:rPr>
              <a:t> Covid-19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5874012" y="7050966"/>
            <a:ext cx="2628424" cy="6299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79"/>
              </a:lnSpc>
              <a:spcBef>
                <a:spcPct val="0"/>
              </a:spcBef>
            </a:pPr>
            <a:r>
              <a:rPr lang="en-US" sz="3699">
                <a:solidFill>
                  <a:srgbClr val="000000"/>
                </a:solidFill>
                <a:cs typeface="Bai Jamjuree"/>
              </a:rPr>
              <a:t>สื่อสารสนเทศ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624962" y="7050966"/>
            <a:ext cx="1769507" cy="6299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79"/>
              </a:lnSpc>
              <a:spcBef>
                <a:spcPct val="0"/>
              </a:spcBef>
            </a:pPr>
            <a:r>
              <a:rPr lang="en-US" sz="3699">
                <a:solidFill>
                  <a:srgbClr val="000000"/>
                </a:solidFill>
                <a:latin typeface="Bai Jamjuree"/>
              </a:rPr>
              <a:t>Podcast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4044641" y="7050966"/>
            <a:ext cx="3791307" cy="6299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79"/>
              </a:lnSpc>
              <a:spcBef>
                <a:spcPct val="0"/>
              </a:spcBef>
            </a:pPr>
            <a:r>
              <a:rPr lang="en-US" sz="3699">
                <a:solidFill>
                  <a:srgbClr val="000000"/>
                </a:solidFill>
                <a:latin typeface="Bai Jamjuree"/>
              </a:rPr>
              <a:t>The Secret Sauce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bg>
      <p:bgPr>
        <a:solidFill>
          <a:srgbClr val="E0B15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663162" y="472385"/>
            <a:ext cx="6961676" cy="1757954"/>
            <a:chOff x="0" y="0"/>
            <a:chExt cx="1833528" cy="463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33528" cy="463000"/>
            </a:xfrm>
            <a:custGeom>
              <a:avLst/>
              <a:gdLst/>
              <a:ahLst/>
              <a:cxnLst/>
              <a:rect r="r" b="b" t="t" l="l"/>
              <a:pathLst>
                <a:path h="463000" w="1833528">
                  <a:moveTo>
                    <a:pt x="13345" y="0"/>
                  </a:moveTo>
                  <a:lnTo>
                    <a:pt x="1820183" y="0"/>
                  </a:lnTo>
                  <a:cubicBezTo>
                    <a:pt x="1823722" y="0"/>
                    <a:pt x="1827117" y="1406"/>
                    <a:pt x="1829619" y="3909"/>
                  </a:cubicBezTo>
                  <a:cubicBezTo>
                    <a:pt x="1832122" y="6411"/>
                    <a:pt x="1833528" y="9806"/>
                    <a:pt x="1833528" y="13345"/>
                  </a:cubicBezTo>
                  <a:lnTo>
                    <a:pt x="1833528" y="449655"/>
                  </a:lnTo>
                  <a:cubicBezTo>
                    <a:pt x="1833528" y="453195"/>
                    <a:pt x="1832122" y="456589"/>
                    <a:pt x="1829619" y="459092"/>
                  </a:cubicBezTo>
                  <a:cubicBezTo>
                    <a:pt x="1827117" y="461594"/>
                    <a:pt x="1823722" y="463000"/>
                    <a:pt x="1820183" y="463000"/>
                  </a:cubicBezTo>
                  <a:lnTo>
                    <a:pt x="13345" y="463000"/>
                  </a:lnTo>
                  <a:cubicBezTo>
                    <a:pt x="9806" y="463000"/>
                    <a:pt x="6411" y="461594"/>
                    <a:pt x="3909" y="459092"/>
                  </a:cubicBezTo>
                  <a:cubicBezTo>
                    <a:pt x="1406" y="456589"/>
                    <a:pt x="0" y="453195"/>
                    <a:pt x="0" y="449655"/>
                  </a:cubicBezTo>
                  <a:lnTo>
                    <a:pt x="0" y="13345"/>
                  </a:lnTo>
                  <a:cubicBezTo>
                    <a:pt x="0" y="9806"/>
                    <a:pt x="1406" y="6411"/>
                    <a:pt x="3909" y="3909"/>
                  </a:cubicBezTo>
                  <a:cubicBezTo>
                    <a:pt x="6411" y="1406"/>
                    <a:pt x="9806" y="0"/>
                    <a:pt x="13345" y="0"/>
                  </a:cubicBezTo>
                  <a:close/>
                </a:path>
              </a:pathLst>
            </a:custGeom>
            <a:solidFill>
              <a:srgbClr val="FFFAEB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85725"/>
              <a:ext cx="1833528" cy="5487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6224"/>
                </a:lnSpc>
                <a:spcBef>
                  <a:spcPct val="0"/>
                </a:spcBef>
              </a:pPr>
              <a:r>
                <a:rPr lang="en-US" sz="4446">
                  <a:solidFill>
                    <a:srgbClr val="2B1511"/>
                  </a:solidFill>
                  <a:cs typeface="Bai Jamjuree Bold"/>
                </a:rPr>
                <a:t>วัตถุประสงค์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614594" y="3034408"/>
            <a:ext cx="7358212" cy="2941015"/>
            <a:chOff x="0" y="0"/>
            <a:chExt cx="1071554" cy="42829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071554" cy="428291"/>
            </a:xfrm>
            <a:custGeom>
              <a:avLst/>
              <a:gdLst/>
              <a:ahLst/>
              <a:cxnLst/>
              <a:rect r="r" b="b" t="t" l="l"/>
              <a:pathLst>
                <a:path h="428291" w="1071554">
                  <a:moveTo>
                    <a:pt x="0" y="0"/>
                  </a:moveTo>
                  <a:lnTo>
                    <a:pt x="1071554" y="0"/>
                  </a:lnTo>
                  <a:lnTo>
                    <a:pt x="1071554" y="428291"/>
                  </a:lnTo>
                  <a:lnTo>
                    <a:pt x="0" y="428291"/>
                  </a:lnTo>
                  <a:close/>
                </a:path>
              </a:pathLst>
            </a:custGeom>
            <a:solidFill>
              <a:srgbClr val="FFF0A2"/>
            </a:solidFill>
            <a:ln cap="sq">
              <a:noFill/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28575"/>
              <a:ext cx="1071554" cy="4568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59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5215753" y="6317285"/>
            <a:ext cx="8077947" cy="2941015"/>
            <a:chOff x="0" y="0"/>
            <a:chExt cx="1176367" cy="42829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176367" cy="428291"/>
            </a:xfrm>
            <a:custGeom>
              <a:avLst/>
              <a:gdLst/>
              <a:ahLst/>
              <a:cxnLst/>
              <a:rect r="r" b="b" t="t" l="l"/>
              <a:pathLst>
                <a:path h="428291" w="1176367">
                  <a:moveTo>
                    <a:pt x="0" y="0"/>
                  </a:moveTo>
                  <a:lnTo>
                    <a:pt x="1176367" y="0"/>
                  </a:lnTo>
                  <a:lnTo>
                    <a:pt x="1176367" y="428291"/>
                  </a:lnTo>
                  <a:lnTo>
                    <a:pt x="0" y="428291"/>
                  </a:lnTo>
                  <a:close/>
                </a:path>
              </a:pathLst>
            </a:custGeom>
            <a:solidFill>
              <a:srgbClr val="FFFAEB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28575"/>
              <a:ext cx="1176367" cy="4568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9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4673025" y="5800315"/>
            <a:ext cx="1085457" cy="1085457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0B15E"/>
            </a:solidFill>
            <a:ln cap="sq">
              <a:noFill/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5880"/>
                </a:lnSpc>
                <a:spcBef>
                  <a:spcPct val="0"/>
                </a:spcBef>
              </a:pPr>
              <a:r>
                <a:rPr lang="en-US" sz="4200">
                  <a:solidFill>
                    <a:srgbClr val="FFFFFF"/>
                  </a:solidFill>
                  <a:latin typeface="DM Sans Bold"/>
                </a:rPr>
                <a:t>3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369923" y="3034408"/>
            <a:ext cx="7026023" cy="2941015"/>
            <a:chOff x="0" y="0"/>
            <a:chExt cx="1023178" cy="428291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023178" cy="428291"/>
            </a:xfrm>
            <a:custGeom>
              <a:avLst/>
              <a:gdLst/>
              <a:ahLst/>
              <a:cxnLst/>
              <a:rect r="r" b="b" t="t" l="l"/>
              <a:pathLst>
                <a:path h="428291" w="1023178">
                  <a:moveTo>
                    <a:pt x="0" y="0"/>
                  </a:moveTo>
                  <a:lnTo>
                    <a:pt x="1023178" y="0"/>
                  </a:lnTo>
                  <a:lnTo>
                    <a:pt x="1023178" y="428291"/>
                  </a:lnTo>
                  <a:lnTo>
                    <a:pt x="0" y="428291"/>
                  </a:lnTo>
                  <a:close/>
                </a:path>
              </a:pathLst>
            </a:custGeom>
            <a:solidFill>
              <a:srgbClr val="FFF0A2"/>
            </a:solidFill>
            <a:ln cap="sq">
              <a:noFill/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28575"/>
              <a:ext cx="1023178" cy="4568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59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-2466402" y="9758793"/>
            <a:ext cx="23220804" cy="537732"/>
            <a:chOff x="0" y="0"/>
            <a:chExt cx="6115767" cy="141625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6115767" cy="141625"/>
            </a:xfrm>
            <a:custGeom>
              <a:avLst/>
              <a:gdLst/>
              <a:ahLst/>
              <a:cxnLst/>
              <a:rect r="r" b="b" t="t" l="l"/>
              <a:pathLst>
                <a:path h="141625" w="6115767">
                  <a:moveTo>
                    <a:pt x="0" y="0"/>
                  </a:moveTo>
                  <a:lnTo>
                    <a:pt x="6115767" y="0"/>
                  </a:lnTo>
                  <a:lnTo>
                    <a:pt x="6115767" y="141625"/>
                  </a:lnTo>
                  <a:lnTo>
                    <a:pt x="0" y="141625"/>
                  </a:lnTo>
                  <a:close/>
                </a:path>
              </a:pathLst>
            </a:custGeom>
            <a:solidFill>
              <a:srgbClr val="FFF0A2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28575"/>
              <a:ext cx="6115767" cy="1702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90"/>
                </a:lnSpc>
              </a:pPr>
              <a:r>
                <a:rPr lang="en-US" sz="1850">
                  <a:solidFill>
                    <a:srgbClr val="000000"/>
                  </a:solidFill>
                  <a:latin typeface="Bai Jamjuree Bold"/>
                  <a:cs typeface="Bai Jamjuree Bold"/>
                </a:rPr>
                <a:t>บทที่ 1 บทนำ</a:t>
              </a: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1714341" y="3409541"/>
            <a:ext cx="6681606" cy="21238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cs typeface="Bai Jamjuree"/>
              </a:rPr>
              <a:t>เพื่อ</a:t>
            </a:r>
            <a:r>
              <a:rPr lang="en-US" sz="3000">
                <a:solidFill>
                  <a:srgbClr val="000000"/>
                </a:solidFill>
                <a:latin typeface="Bai Jamjuree Bold"/>
                <a:cs typeface="Bai Jamjuree Bold"/>
              </a:rPr>
              <a:t>ศึกษาพฤติกรรมและรูปแบบการเข้าฟัง Podcast</a:t>
            </a:r>
            <a:r>
              <a:rPr lang="en-US" sz="3000">
                <a:solidFill>
                  <a:srgbClr val="000000"/>
                </a:solidFill>
                <a:latin typeface="Bai Jamjuree"/>
                <a:cs typeface="Bai Jamjuree"/>
              </a:rPr>
              <a:t> ของคนไทย</a:t>
            </a:r>
            <a:r>
              <a:rPr lang="en-US" sz="3000">
                <a:solidFill>
                  <a:srgbClr val="000000"/>
                </a:solidFill>
                <a:cs typeface="Bai Jamjuree Bold"/>
              </a:rPr>
              <a:t>ที่ส่งผลต่อจำนวนคนดู</a:t>
            </a:r>
            <a:r>
              <a:rPr lang="en-US" sz="3000">
                <a:solidFill>
                  <a:srgbClr val="000000"/>
                </a:solidFill>
                <a:latin typeface="Bai Jamjuree"/>
                <a:cs typeface="Bai Jamjuree"/>
              </a:rPr>
              <a:t>ของแชนแนล The Secret Sauce บน YouTube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838091" y="3142841"/>
            <a:ext cx="7134715" cy="26572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cs typeface="Bai Jamjuree"/>
              </a:rPr>
              <a:t>เพื่อวิเคราะห์และ</a:t>
            </a:r>
            <a:r>
              <a:rPr lang="en-US" sz="3000">
                <a:solidFill>
                  <a:srgbClr val="000000"/>
                </a:solidFill>
                <a:cs typeface="Bai Jamjuree Bold"/>
              </a:rPr>
              <a:t>หาความสัมพันธ์ระหว่างปัจจัยต่าง ๆ</a:t>
            </a:r>
            <a:r>
              <a:rPr lang="en-US" sz="3000">
                <a:solidFill>
                  <a:srgbClr val="000000"/>
                </a:solidFill>
                <a:latin typeface="Bai Jamjuree"/>
                <a:cs typeface="Bai Jamjuree"/>
              </a:rPr>
              <a:t> ที่เกี่ยวข้องในการฟัง Podcast ของคนไทย</a:t>
            </a:r>
            <a:r>
              <a:rPr lang="en-US" sz="3000">
                <a:solidFill>
                  <a:srgbClr val="000000"/>
                </a:solidFill>
                <a:cs typeface="Bai Jamjuree Bold"/>
              </a:rPr>
              <a:t>กับจำนวนคนดูและจำนวนคนกดถูกใจ</a:t>
            </a:r>
            <a:r>
              <a:rPr lang="en-US" sz="3000">
                <a:solidFill>
                  <a:srgbClr val="000000"/>
                </a:solidFill>
                <a:latin typeface="Bai Jamjuree"/>
                <a:cs typeface="Bai Jamjuree"/>
              </a:rPr>
              <a:t>บนวิดีโอ Podcast ของแชนแนล The Secret Sauce </a:t>
            </a:r>
            <a:r>
              <a:rPr lang="en-US" sz="3000">
                <a:solidFill>
                  <a:srgbClr val="000000"/>
                </a:solidFill>
                <a:cs typeface="Bai Jamjuree Bold"/>
              </a:rPr>
              <a:t>โดยใช้เครื่องมือทางสถิติ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5663162" y="6425717"/>
            <a:ext cx="7433210" cy="2657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cs typeface="Bai Jamjuree"/>
              </a:rPr>
              <a:t>เพื่อ</a:t>
            </a:r>
            <a:r>
              <a:rPr lang="en-US" sz="3000">
                <a:solidFill>
                  <a:srgbClr val="000000"/>
                </a:solidFill>
                <a:cs typeface="Bai Jamjuree Bold"/>
              </a:rPr>
              <a:t>นำเสนอและวิเคราะห์ข้อมูลในรูปแผนภาพ</a:t>
            </a:r>
            <a:r>
              <a:rPr lang="en-US" sz="3000">
                <a:solidFill>
                  <a:srgbClr val="000000"/>
                </a:solidFill>
                <a:latin typeface="Bai Jamjuree"/>
                <a:cs typeface="Bai Jamjuree"/>
              </a:rPr>
              <a:t>ระหว่างปัจจัยต่าง ๆ ที่เกี่ยวข้องในการฟัง Podcast ของคนไทยกับจำนวนคนดูและจำนวนคนกดถูกใจบนวิดีโอ Podcast ของแชนแนล The Secret Sauce </a:t>
            </a:r>
          </a:p>
        </p:txBody>
      </p:sp>
      <p:grpSp>
        <p:nvGrpSpPr>
          <p:cNvPr name="Group 23" id="23"/>
          <p:cNvGrpSpPr/>
          <p:nvPr/>
        </p:nvGrpSpPr>
        <p:grpSpPr>
          <a:xfrm rot="0">
            <a:off x="1028700" y="2390759"/>
            <a:ext cx="1085457" cy="1085457"/>
            <a:chOff x="0" y="0"/>
            <a:chExt cx="812800" cy="8128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0B15E"/>
            </a:solidFill>
            <a:ln cap="sq">
              <a:noFill/>
              <a:prstDash val="solid"/>
              <a:miter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5949"/>
                </a:lnSpc>
                <a:spcBef>
                  <a:spcPct val="0"/>
                </a:spcBef>
              </a:pPr>
              <a:r>
                <a:rPr lang="en-US" sz="4249">
                  <a:solidFill>
                    <a:srgbClr val="FFFFFF"/>
                  </a:solidFill>
                  <a:latin typeface="DM Sans Bold"/>
                </a:rPr>
                <a:t>1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6430077" y="2491680"/>
            <a:ext cx="1085457" cy="1085457"/>
            <a:chOff x="0" y="0"/>
            <a:chExt cx="812800" cy="8128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0B15E"/>
            </a:solidFill>
            <a:ln cap="sq">
              <a:noFill/>
              <a:prstDash val="solid"/>
              <a:miter/>
            </a:ln>
          </p:spPr>
        </p:sp>
        <p:sp>
          <p:nvSpPr>
            <p:cNvPr name="TextBox 28" id="28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5880"/>
                </a:lnSpc>
                <a:spcBef>
                  <a:spcPct val="0"/>
                </a:spcBef>
              </a:pPr>
              <a:r>
                <a:rPr lang="en-US" sz="4200">
                  <a:solidFill>
                    <a:srgbClr val="FFFFFF"/>
                  </a:solidFill>
                  <a:latin typeface="DM Sans Bold"/>
                </a:rPr>
                <a:t>2</a:t>
              </a:r>
            </a:p>
          </p:txBody>
        </p:sp>
      </p:grpSp>
      <p:sp>
        <p:nvSpPr>
          <p:cNvPr name="TextBox 29" id="29"/>
          <p:cNvSpPr txBox="true"/>
          <p:nvPr/>
        </p:nvSpPr>
        <p:spPr>
          <a:xfrm rot="0">
            <a:off x="9228362" y="653881"/>
            <a:ext cx="8030938" cy="23805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B3101"/>
                </a:solidFill>
                <a:latin typeface="Bai Jamjuree"/>
                <a:cs typeface="Bai Jamjuree"/>
              </a:rPr>
              <a:t>เพื่อวิเคราะห์และหาความสัมพันธ์ระหว่างหมวดหมู่ในการฟัง podcast กับ จำนวนคนดู ผ่านทาง Youtube ในแชนแนล The Secret Sauce โดยใช่้เครื่องมือทางสถิติ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0B15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58069" y="610797"/>
            <a:ext cx="5965111" cy="1342718"/>
            <a:chOff x="0" y="0"/>
            <a:chExt cx="1571058" cy="35363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571058" cy="353638"/>
            </a:xfrm>
            <a:custGeom>
              <a:avLst/>
              <a:gdLst/>
              <a:ahLst/>
              <a:cxnLst/>
              <a:rect r="r" b="b" t="t" l="l"/>
              <a:pathLst>
                <a:path h="353638" w="1571058">
                  <a:moveTo>
                    <a:pt x="15574" y="0"/>
                  </a:moveTo>
                  <a:lnTo>
                    <a:pt x="1555484" y="0"/>
                  </a:lnTo>
                  <a:cubicBezTo>
                    <a:pt x="1564085" y="0"/>
                    <a:pt x="1571058" y="6973"/>
                    <a:pt x="1571058" y="15574"/>
                  </a:cubicBezTo>
                  <a:lnTo>
                    <a:pt x="1571058" y="338063"/>
                  </a:lnTo>
                  <a:cubicBezTo>
                    <a:pt x="1571058" y="346665"/>
                    <a:pt x="1564085" y="353638"/>
                    <a:pt x="1555484" y="353638"/>
                  </a:cubicBezTo>
                  <a:lnTo>
                    <a:pt x="15574" y="353638"/>
                  </a:lnTo>
                  <a:cubicBezTo>
                    <a:pt x="6973" y="353638"/>
                    <a:pt x="0" y="346665"/>
                    <a:pt x="0" y="338063"/>
                  </a:cubicBezTo>
                  <a:lnTo>
                    <a:pt x="0" y="15574"/>
                  </a:lnTo>
                  <a:cubicBezTo>
                    <a:pt x="0" y="6973"/>
                    <a:pt x="6973" y="0"/>
                    <a:pt x="15574" y="0"/>
                  </a:cubicBezTo>
                  <a:close/>
                </a:path>
              </a:pathLst>
            </a:custGeom>
            <a:solidFill>
              <a:srgbClr val="FFFAEB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85725"/>
              <a:ext cx="1571058" cy="4393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6224"/>
                </a:lnSpc>
                <a:spcBef>
                  <a:spcPct val="0"/>
                </a:spcBef>
              </a:pPr>
              <a:r>
                <a:rPr lang="en-US" sz="4446">
                  <a:solidFill>
                    <a:srgbClr val="2B1511"/>
                  </a:solidFill>
                  <a:cs typeface="Bai Jamjuree Bold"/>
                </a:rPr>
                <a:t>ขอบเขตของการศึกษา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2466402" y="9758793"/>
            <a:ext cx="23220804" cy="537732"/>
            <a:chOff x="0" y="0"/>
            <a:chExt cx="6115767" cy="14162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115767" cy="141625"/>
            </a:xfrm>
            <a:custGeom>
              <a:avLst/>
              <a:gdLst/>
              <a:ahLst/>
              <a:cxnLst/>
              <a:rect r="r" b="b" t="t" l="l"/>
              <a:pathLst>
                <a:path h="141625" w="6115767">
                  <a:moveTo>
                    <a:pt x="0" y="0"/>
                  </a:moveTo>
                  <a:lnTo>
                    <a:pt x="6115767" y="0"/>
                  </a:lnTo>
                  <a:lnTo>
                    <a:pt x="6115767" y="141625"/>
                  </a:lnTo>
                  <a:lnTo>
                    <a:pt x="0" y="141625"/>
                  </a:lnTo>
                  <a:close/>
                </a:path>
              </a:pathLst>
            </a:custGeom>
            <a:solidFill>
              <a:srgbClr val="FFF0A2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28575"/>
              <a:ext cx="6115767" cy="1702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90"/>
                </a:lnSpc>
              </a:pPr>
              <a:r>
                <a:rPr lang="en-US" sz="1850">
                  <a:solidFill>
                    <a:srgbClr val="000000"/>
                  </a:solidFill>
                  <a:latin typeface="Bai Jamjuree Bold"/>
                  <a:cs typeface="Bai Jamjuree Bold"/>
                </a:rPr>
                <a:t>บทที่ 1 บทนำ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9000794" y="610797"/>
            <a:ext cx="5965111" cy="1342718"/>
            <a:chOff x="0" y="0"/>
            <a:chExt cx="1571058" cy="35363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571058" cy="353638"/>
            </a:xfrm>
            <a:custGeom>
              <a:avLst/>
              <a:gdLst/>
              <a:ahLst/>
              <a:cxnLst/>
              <a:rect r="r" b="b" t="t" l="l"/>
              <a:pathLst>
                <a:path h="353638" w="1571058">
                  <a:moveTo>
                    <a:pt x="15574" y="0"/>
                  </a:moveTo>
                  <a:lnTo>
                    <a:pt x="1555484" y="0"/>
                  </a:lnTo>
                  <a:cubicBezTo>
                    <a:pt x="1564085" y="0"/>
                    <a:pt x="1571058" y="6973"/>
                    <a:pt x="1571058" y="15574"/>
                  </a:cubicBezTo>
                  <a:lnTo>
                    <a:pt x="1571058" y="338063"/>
                  </a:lnTo>
                  <a:cubicBezTo>
                    <a:pt x="1571058" y="346665"/>
                    <a:pt x="1564085" y="353638"/>
                    <a:pt x="1555484" y="353638"/>
                  </a:cubicBezTo>
                  <a:lnTo>
                    <a:pt x="15574" y="353638"/>
                  </a:lnTo>
                  <a:cubicBezTo>
                    <a:pt x="6973" y="353638"/>
                    <a:pt x="0" y="346665"/>
                    <a:pt x="0" y="338063"/>
                  </a:cubicBezTo>
                  <a:lnTo>
                    <a:pt x="0" y="15574"/>
                  </a:lnTo>
                  <a:cubicBezTo>
                    <a:pt x="0" y="6973"/>
                    <a:pt x="6973" y="0"/>
                    <a:pt x="15574" y="0"/>
                  </a:cubicBezTo>
                  <a:close/>
                </a:path>
              </a:pathLst>
            </a:custGeom>
            <a:solidFill>
              <a:srgbClr val="FFFAEB"/>
            </a:solidFill>
            <a:ln cap="sq">
              <a:noFill/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85725"/>
              <a:ext cx="1571058" cy="4393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6224"/>
                </a:lnSpc>
                <a:spcBef>
                  <a:spcPct val="0"/>
                </a:spcBef>
              </a:pPr>
              <a:r>
                <a:rPr lang="en-US" sz="4446">
                  <a:solidFill>
                    <a:srgbClr val="2B1511"/>
                  </a:solidFill>
                  <a:cs typeface="Bai Jamjuree Bold"/>
                </a:rPr>
                <a:t>เครื่องมือ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569633" y="2354744"/>
            <a:ext cx="6492216" cy="7127723"/>
            <a:chOff x="0" y="0"/>
            <a:chExt cx="1709884" cy="187726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709884" cy="1877260"/>
            </a:xfrm>
            <a:custGeom>
              <a:avLst/>
              <a:gdLst/>
              <a:ahLst/>
              <a:cxnLst/>
              <a:rect r="r" b="b" t="t" l="l"/>
              <a:pathLst>
                <a:path h="1877260" w="1709884">
                  <a:moveTo>
                    <a:pt x="60817" y="0"/>
                  </a:moveTo>
                  <a:lnTo>
                    <a:pt x="1649067" y="0"/>
                  </a:lnTo>
                  <a:cubicBezTo>
                    <a:pt x="1682655" y="0"/>
                    <a:pt x="1709884" y="27229"/>
                    <a:pt x="1709884" y="60817"/>
                  </a:cubicBezTo>
                  <a:lnTo>
                    <a:pt x="1709884" y="1816443"/>
                  </a:lnTo>
                  <a:cubicBezTo>
                    <a:pt x="1709884" y="1850032"/>
                    <a:pt x="1682655" y="1877260"/>
                    <a:pt x="1649067" y="1877260"/>
                  </a:cubicBezTo>
                  <a:lnTo>
                    <a:pt x="60817" y="1877260"/>
                  </a:lnTo>
                  <a:cubicBezTo>
                    <a:pt x="27229" y="1877260"/>
                    <a:pt x="0" y="1850032"/>
                    <a:pt x="0" y="1816443"/>
                  </a:cubicBezTo>
                  <a:lnTo>
                    <a:pt x="0" y="60817"/>
                  </a:lnTo>
                  <a:cubicBezTo>
                    <a:pt x="0" y="27229"/>
                    <a:pt x="27229" y="0"/>
                    <a:pt x="60817" y="0"/>
                  </a:cubicBezTo>
                  <a:close/>
                </a:path>
              </a:pathLst>
            </a:custGeom>
            <a:solidFill>
              <a:srgbClr val="FFF0A2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66675"/>
              <a:ext cx="1709884" cy="19439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391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7751531" y="2354744"/>
            <a:ext cx="8463638" cy="7127723"/>
            <a:chOff x="0" y="0"/>
            <a:chExt cx="2229106" cy="187726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229106" cy="1877260"/>
            </a:xfrm>
            <a:custGeom>
              <a:avLst/>
              <a:gdLst/>
              <a:ahLst/>
              <a:cxnLst/>
              <a:rect r="r" b="b" t="t" l="l"/>
              <a:pathLst>
                <a:path h="1877260" w="2229106">
                  <a:moveTo>
                    <a:pt x="46651" y="0"/>
                  </a:moveTo>
                  <a:lnTo>
                    <a:pt x="2182455" y="0"/>
                  </a:lnTo>
                  <a:cubicBezTo>
                    <a:pt x="2194828" y="0"/>
                    <a:pt x="2206694" y="4915"/>
                    <a:pt x="2215443" y="13664"/>
                  </a:cubicBezTo>
                  <a:cubicBezTo>
                    <a:pt x="2224191" y="22413"/>
                    <a:pt x="2229106" y="34278"/>
                    <a:pt x="2229106" y="46651"/>
                  </a:cubicBezTo>
                  <a:lnTo>
                    <a:pt x="2229106" y="1830609"/>
                  </a:lnTo>
                  <a:cubicBezTo>
                    <a:pt x="2229106" y="1856374"/>
                    <a:pt x="2208220" y="1877260"/>
                    <a:pt x="2182455" y="1877260"/>
                  </a:cubicBezTo>
                  <a:lnTo>
                    <a:pt x="46651" y="1877260"/>
                  </a:lnTo>
                  <a:cubicBezTo>
                    <a:pt x="34278" y="1877260"/>
                    <a:pt x="22413" y="1872345"/>
                    <a:pt x="13664" y="1863597"/>
                  </a:cubicBezTo>
                  <a:cubicBezTo>
                    <a:pt x="4915" y="1854848"/>
                    <a:pt x="0" y="1842982"/>
                    <a:pt x="0" y="1830609"/>
                  </a:cubicBezTo>
                  <a:lnTo>
                    <a:pt x="0" y="46651"/>
                  </a:lnTo>
                  <a:cubicBezTo>
                    <a:pt x="0" y="34278"/>
                    <a:pt x="4915" y="22413"/>
                    <a:pt x="13664" y="13664"/>
                  </a:cubicBezTo>
                  <a:cubicBezTo>
                    <a:pt x="22413" y="4915"/>
                    <a:pt x="34278" y="0"/>
                    <a:pt x="46651" y="0"/>
                  </a:cubicBezTo>
                  <a:close/>
                </a:path>
              </a:pathLst>
            </a:custGeom>
            <a:solidFill>
              <a:srgbClr val="FFF0A2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28575"/>
              <a:ext cx="2229106" cy="19058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90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16598987" y="4187005"/>
            <a:ext cx="1066645" cy="956495"/>
          </a:xfrm>
          <a:custGeom>
            <a:avLst/>
            <a:gdLst/>
            <a:ahLst/>
            <a:cxnLst/>
            <a:rect r="r" b="b" t="t" l="l"/>
            <a:pathLst>
              <a:path h="956495" w="1066645">
                <a:moveTo>
                  <a:pt x="0" y="0"/>
                </a:moveTo>
                <a:lnTo>
                  <a:pt x="1066645" y="0"/>
                </a:lnTo>
                <a:lnTo>
                  <a:pt x="1066645" y="956495"/>
                </a:lnTo>
                <a:lnTo>
                  <a:pt x="0" y="9564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6520626" y="5616171"/>
            <a:ext cx="1276673" cy="1276673"/>
          </a:xfrm>
          <a:custGeom>
            <a:avLst/>
            <a:gdLst/>
            <a:ahLst/>
            <a:cxnLst/>
            <a:rect r="r" b="b" t="t" l="l"/>
            <a:pathLst>
              <a:path h="1276673" w="1276673">
                <a:moveTo>
                  <a:pt x="0" y="0"/>
                </a:moveTo>
                <a:lnTo>
                  <a:pt x="1276673" y="0"/>
                </a:lnTo>
                <a:lnTo>
                  <a:pt x="1276673" y="1276673"/>
                </a:lnTo>
                <a:lnTo>
                  <a:pt x="0" y="127667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6598987" y="1028700"/>
            <a:ext cx="952711" cy="952711"/>
          </a:xfrm>
          <a:custGeom>
            <a:avLst/>
            <a:gdLst/>
            <a:ahLst/>
            <a:cxnLst/>
            <a:rect r="r" b="b" t="t" l="l"/>
            <a:pathLst>
              <a:path h="952711" w="952711">
                <a:moveTo>
                  <a:pt x="0" y="0"/>
                </a:moveTo>
                <a:lnTo>
                  <a:pt x="952711" y="0"/>
                </a:lnTo>
                <a:lnTo>
                  <a:pt x="952711" y="952711"/>
                </a:lnTo>
                <a:lnTo>
                  <a:pt x="0" y="95271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5968526" y="2354744"/>
            <a:ext cx="2034516" cy="1356344"/>
          </a:xfrm>
          <a:custGeom>
            <a:avLst/>
            <a:gdLst/>
            <a:ahLst/>
            <a:cxnLst/>
            <a:rect r="r" b="b" t="t" l="l"/>
            <a:pathLst>
              <a:path h="1356344" w="2034516">
                <a:moveTo>
                  <a:pt x="0" y="0"/>
                </a:moveTo>
                <a:lnTo>
                  <a:pt x="2034516" y="0"/>
                </a:lnTo>
                <a:lnTo>
                  <a:pt x="2034516" y="1356344"/>
                </a:lnTo>
                <a:lnTo>
                  <a:pt x="0" y="135634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5316448" y="6685572"/>
            <a:ext cx="2858988" cy="1608181"/>
          </a:xfrm>
          <a:custGeom>
            <a:avLst/>
            <a:gdLst/>
            <a:ahLst/>
            <a:cxnLst/>
            <a:rect r="r" b="b" t="t" l="l"/>
            <a:pathLst>
              <a:path h="1608181" w="2858988">
                <a:moveTo>
                  <a:pt x="0" y="0"/>
                </a:moveTo>
                <a:lnTo>
                  <a:pt x="2858987" y="0"/>
                </a:lnTo>
                <a:lnTo>
                  <a:pt x="2858987" y="1608181"/>
                </a:lnTo>
                <a:lnTo>
                  <a:pt x="0" y="160818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6700110" y="8097015"/>
            <a:ext cx="1097190" cy="1097190"/>
          </a:xfrm>
          <a:custGeom>
            <a:avLst/>
            <a:gdLst/>
            <a:ahLst/>
            <a:cxnLst/>
            <a:rect r="r" b="b" t="t" l="l"/>
            <a:pathLst>
              <a:path h="1097190" w="1097190">
                <a:moveTo>
                  <a:pt x="0" y="0"/>
                </a:moveTo>
                <a:lnTo>
                  <a:pt x="1097189" y="0"/>
                </a:lnTo>
                <a:lnTo>
                  <a:pt x="1097189" y="1097190"/>
                </a:lnTo>
                <a:lnTo>
                  <a:pt x="0" y="109719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8340694" y="8408281"/>
            <a:ext cx="3172306" cy="639286"/>
          </a:xfrm>
          <a:custGeom>
            <a:avLst/>
            <a:gdLst/>
            <a:ahLst/>
            <a:cxnLst/>
            <a:rect r="r" b="b" t="t" l="l"/>
            <a:pathLst>
              <a:path h="639286" w="3172306">
                <a:moveTo>
                  <a:pt x="0" y="0"/>
                </a:moveTo>
                <a:lnTo>
                  <a:pt x="3172307" y="0"/>
                </a:lnTo>
                <a:lnTo>
                  <a:pt x="3172307" y="639286"/>
                </a:lnTo>
                <a:lnTo>
                  <a:pt x="0" y="63928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8026126" y="2615126"/>
            <a:ext cx="7646928" cy="57931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12047" indent="-356024" lvl="1">
              <a:lnSpc>
                <a:spcPts val="4617"/>
              </a:lnSpc>
              <a:buAutoNum type="arabicPeriod" startAt="1"/>
            </a:pPr>
            <a:r>
              <a:rPr lang="en-US" sz="3298">
                <a:solidFill>
                  <a:srgbClr val="000000"/>
                </a:solidFill>
                <a:latin typeface="Bai Jamjuree Bold"/>
                <a:cs typeface="Bai Jamjuree Bold"/>
              </a:rPr>
              <a:t>การดำเนินการศึกษาหลัก :           </a:t>
            </a:r>
            <a:r>
              <a:rPr lang="en-US" sz="3298">
                <a:solidFill>
                  <a:srgbClr val="000000"/>
                </a:solidFill>
                <a:latin typeface="Bai Jamjuree"/>
                <a:cs typeface="Bai Jamjuree"/>
              </a:rPr>
              <a:t>Microsoft Excel และ Microsoft word</a:t>
            </a:r>
          </a:p>
          <a:p>
            <a:pPr algn="l" marL="712047" indent="-356024" lvl="1">
              <a:lnSpc>
                <a:spcPts val="4617"/>
              </a:lnSpc>
              <a:buAutoNum type="arabicPeriod" startAt="1"/>
            </a:pPr>
            <a:r>
              <a:rPr lang="en-US" sz="3298">
                <a:solidFill>
                  <a:srgbClr val="000000"/>
                </a:solidFill>
                <a:latin typeface="Bai Jamjuree Bold"/>
                <a:cs typeface="Bai Jamjuree Bold"/>
              </a:rPr>
              <a:t>เก็บข้อมูลและทำการศึกษาย่อย :</a:t>
            </a:r>
            <a:r>
              <a:rPr lang="en-US" sz="3298">
                <a:solidFill>
                  <a:srgbClr val="000000"/>
                </a:solidFill>
                <a:latin typeface="Bai Jamjuree"/>
                <a:cs typeface="Bai Jamjuree"/>
              </a:rPr>
              <a:t> Google Drive และ Google Sheet</a:t>
            </a:r>
          </a:p>
          <a:p>
            <a:pPr algn="l" marL="712047" indent="-356024" lvl="1">
              <a:lnSpc>
                <a:spcPts val="4617"/>
              </a:lnSpc>
              <a:buAutoNum type="arabicPeriod" startAt="1"/>
            </a:pPr>
            <a:r>
              <a:rPr lang="en-US" sz="3298">
                <a:solidFill>
                  <a:srgbClr val="000000"/>
                </a:solidFill>
                <a:latin typeface="Bai Jamjuree Bold"/>
                <a:cs typeface="Bai Jamjuree Bold"/>
              </a:rPr>
              <a:t>การติดต่อสื่อสาร : </a:t>
            </a:r>
            <a:r>
              <a:rPr lang="en-US" sz="3298">
                <a:solidFill>
                  <a:srgbClr val="000000"/>
                </a:solidFill>
                <a:latin typeface="Bai Jamjuree"/>
                <a:cs typeface="Bai Jamjuree"/>
              </a:rPr>
              <a:t>Discord และ Line</a:t>
            </a:r>
          </a:p>
          <a:p>
            <a:pPr algn="l" marL="712047" indent="-356024" lvl="1">
              <a:lnSpc>
                <a:spcPts val="4617"/>
              </a:lnSpc>
              <a:buAutoNum type="arabicPeriod" startAt="1"/>
            </a:pPr>
            <a:r>
              <a:rPr lang="en-US" sz="3298">
                <a:solidFill>
                  <a:srgbClr val="000000"/>
                </a:solidFill>
                <a:latin typeface="Bai Jamjuree Bold"/>
                <a:cs typeface="Bai Jamjuree Bold"/>
              </a:rPr>
              <a:t>การศึกษาเนื้อหาในการทำงาน :</a:t>
            </a:r>
            <a:r>
              <a:rPr lang="en-US" sz="3298">
                <a:solidFill>
                  <a:srgbClr val="000000"/>
                </a:solidFill>
                <a:latin typeface="Bai Jamjuree"/>
              </a:rPr>
              <a:t> Mycourseville</a:t>
            </a:r>
          </a:p>
          <a:p>
            <a:pPr algn="l" marL="712047" indent="-356024" lvl="1">
              <a:lnSpc>
                <a:spcPts val="4617"/>
              </a:lnSpc>
              <a:buAutoNum type="arabicPeriod" startAt="1"/>
            </a:pPr>
            <a:r>
              <a:rPr lang="en-US" sz="3298">
                <a:solidFill>
                  <a:srgbClr val="000000"/>
                </a:solidFill>
                <a:latin typeface="Bai Jamjuree Bold"/>
                <a:cs typeface="Bai Jamjuree Bold"/>
              </a:rPr>
              <a:t>การวิเคราะห์ข้อมูลขนาดใหญ่ :                </a:t>
            </a:r>
            <a:r>
              <a:rPr lang="en-US" sz="3298">
                <a:solidFill>
                  <a:srgbClr val="000000"/>
                </a:solidFill>
                <a:latin typeface="Bai Jamjuree"/>
                <a:cs typeface="Bai Jamjuree"/>
              </a:rPr>
              <a:t>Python และ R-Studio</a:t>
            </a:r>
          </a:p>
          <a:p>
            <a:pPr algn="l">
              <a:lnSpc>
                <a:spcPts val="4617"/>
              </a:lnSpc>
            </a:pPr>
            <a:r>
              <a:rPr lang="en-US" sz="3298">
                <a:solidFill>
                  <a:srgbClr val="000000"/>
                </a:solidFill>
                <a:latin typeface="Bai Jamjuree Bold"/>
              </a:rPr>
              <a:t> </a:t>
            </a:r>
          </a:p>
        </p:txBody>
      </p:sp>
      <p:sp>
        <p:nvSpPr>
          <p:cNvPr name="Freeform 25" id="25"/>
          <p:cNvSpPr/>
          <p:nvPr/>
        </p:nvSpPr>
        <p:spPr>
          <a:xfrm flipH="false" flipV="false" rot="0">
            <a:off x="12319754" y="8097015"/>
            <a:ext cx="1158820" cy="1152499"/>
          </a:xfrm>
          <a:custGeom>
            <a:avLst/>
            <a:gdLst/>
            <a:ahLst/>
            <a:cxnLst/>
            <a:rect r="r" b="b" t="t" l="l"/>
            <a:pathLst>
              <a:path h="1152499" w="1158820">
                <a:moveTo>
                  <a:pt x="0" y="0"/>
                </a:moveTo>
                <a:lnTo>
                  <a:pt x="1158820" y="0"/>
                </a:lnTo>
                <a:lnTo>
                  <a:pt x="1158820" y="1152499"/>
                </a:lnTo>
                <a:lnTo>
                  <a:pt x="0" y="115249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14212201" y="7975060"/>
            <a:ext cx="1507408" cy="1507408"/>
          </a:xfrm>
          <a:custGeom>
            <a:avLst/>
            <a:gdLst/>
            <a:ahLst/>
            <a:cxnLst/>
            <a:rect r="r" b="b" t="t" l="l"/>
            <a:pathLst>
              <a:path h="1507408" w="1507408">
                <a:moveTo>
                  <a:pt x="0" y="0"/>
                </a:moveTo>
                <a:lnTo>
                  <a:pt x="1507408" y="0"/>
                </a:lnTo>
                <a:lnTo>
                  <a:pt x="1507408" y="1507408"/>
                </a:lnTo>
                <a:lnTo>
                  <a:pt x="0" y="1507408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27" id="27"/>
          <p:cNvSpPr txBox="true"/>
          <p:nvPr/>
        </p:nvSpPr>
        <p:spPr>
          <a:xfrm rot="0">
            <a:off x="858069" y="2635727"/>
            <a:ext cx="6675871" cy="6374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17"/>
              </a:lnSpc>
            </a:pPr>
            <a:r>
              <a:rPr lang="en-US" sz="3298">
                <a:solidFill>
                  <a:srgbClr val="000000"/>
                </a:solidFill>
                <a:latin typeface="Bai Jamjuree Bold"/>
                <a:cs typeface="Bai Jamjuree Bold"/>
              </a:rPr>
              <a:t>ข้อมูลการฟังการ Podcast</a:t>
            </a:r>
            <a:r>
              <a:rPr lang="en-US" sz="3298">
                <a:solidFill>
                  <a:srgbClr val="000000"/>
                </a:solidFill>
                <a:latin typeface="Bai Jamjuree"/>
                <a:cs typeface="Bai Jamjuree"/>
              </a:rPr>
              <a:t> จาก YouTube บนแชนแนล </a:t>
            </a:r>
          </a:p>
          <a:p>
            <a:pPr algn="l">
              <a:lnSpc>
                <a:spcPts val="4617"/>
              </a:lnSpc>
            </a:pPr>
            <a:r>
              <a:rPr lang="en-US" sz="3298">
                <a:solidFill>
                  <a:srgbClr val="000000"/>
                </a:solidFill>
                <a:latin typeface="Bai Jamjuree Bold"/>
              </a:rPr>
              <a:t>The Secret Sauce</a:t>
            </a:r>
            <a:r>
              <a:rPr lang="en-US" sz="3298">
                <a:solidFill>
                  <a:srgbClr val="000000"/>
                </a:solidFill>
                <a:latin typeface="Bai Jamjuree"/>
              </a:rPr>
              <a:t> </a:t>
            </a:r>
          </a:p>
          <a:p>
            <a:pPr algn="l">
              <a:lnSpc>
                <a:spcPts val="4617"/>
              </a:lnSpc>
            </a:pPr>
            <a:r>
              <a:rPr lang="en-US" sz="3298">
                <a:solidFill>
                  <a:srgbClr val="000000"/>
                </a:solidFill>
                <a:latin typeface="Bai Jamjuree"/>
                <a:cs typeface="Bai Jamjuree"/>
              </a:rPr>
              <a:t>ตั้งแต่วันที่ 21 กุมภาพันธ์ พ.ศ. 2561 จนถึง 21 มีนาคม พ.ศ. 2566</a:t>
            </a:r>
          </a:p>
          <a:p>
            <a:pPr algn="l">
              <a:lnSpc>
                <a:spcPts val="4617"/>
              </a:lnSpc>
            </a:pPr>
            <a:r>
              <a:rPr lang="en-US" sz="3298">
                <a:solidFill>
                  <a:srgbClr val="000000"/>
                </a:solidFill>
                <a:cs typeface="Bai Jamjuree"/>
              </a:rPr>
              <a:t>จำนวน </a:t>
            </a:r>
            <a:r>
              <a:rPr lang="en-US" sz="3298">
                <a:solidFill>
                  <a:srgbClr val="000000"/>
                </a:solidFill>
                <a:latin typeface="Bai Jamjuree Bold"/>
              </a:rPr>
              <a:t>1039</a:t>
            </a:r>
            <a:r>
              <a:rPr lang="en-US" sz="3298">
                <a:solidFill>
                  <a:srgbClr val="000000"/>
                </a:solidFill>
                <a:latin typeface="Bai Jamjuree"/>
                <a:cs typeface="Bai Jamjuree"/>
              </a:rPr>
              <a:t> วิดีโอ</a:t>
            </a:r>
          </a:p>
          <a:p>
            <a:pPr algn="l">
              <a:lnSpc>
                <a:spcPts val="4617"/>
              </a:lnSpc>
            </a:pPr>
            <a:r>
              <a:rPr lang="en-US" sz="3298">
                <a:solidFill>
                  <a:srgbClr val="000000"/>
                </a:solidFill>
                <a:latin typeface="Bai Jamjuree"/>
                <a:cs typeface="Bai Jamjuree"/>
              </a:rPr>
              <a:t>เป็นเวลา 5 ปี 28 วัน</a:t>
            </a:r>
          </a:p>
          <a:p>
            <a:pPr algn="l">
              <a:lnSpc>
                <a:spcPts val="4617"/>
              </a:lnSpc>
            </a:pPr>
          </a:p>
          <a:p>
            <a:pPr algn="l">
              <a:lnSpc>
                <a:spcPts val="4617"/>
              </a:lnSpc>
            </a:pPr>
            <a:r>
              <a:rPr lang="en-US" sz="3298">
                <a:solidFill>
                  <a:srgbClr val="000000"/>
                </a:solidFill>
                <a:cs typeface="Bai Jamjuree"/>
              </a:rPr>
              <a:t>องค์ความรู้จากรายวิชา </a:t>
            </a:r>
          </a:p>
          <a:p>
            <a:pPr algn="l">
              <a:lnSpc>
                <a:spcPts val="4617"/>
              </a:lnSpc>
            </a:pPr>
            <a:r>
              <a:rPr lang="en-US" sz="3298">
                <a:solidFill>
                  <a:srgbClr val="000000"/>
                </a:solidFill>
                <a:latin typeface="Bai Jamjuree Bold"/>
                <a:cs typeface="Bai Jamjuree Bold"/>
              </a:rPr>
              <a:t>2104253 สถิติเชิงวิศวกรรม 1</a:t>
            </a:r>
          </a:p>
          <a:p>
            <a:pPr algn="l">
              <a:lnSpc>
                <a:spcPts val="4617"/>
              </a:lnSpc>
            </a:pPr>
            <a:r>
              <a:rPr lang="en-US" sz="3298">
                <a:solidFill>
                  <a:srgbClr val="000000"/>
                </a:solidFill>
                <a:latin typeface="Bai Jamjuree Bold"/>
                <a:cs typeface="Bai Jamjuree Bold"/>
              </a:rPr>
              <a:t>2104254 สถิติเชิงวิศวกรรม 2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0B15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748654" y="2905790"/>
            <a:ext cx="11808104" cy="11174300"/>
            <a:chOff x="0" y="0"/>
            <a:chExt cx="858902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58902" cy="812800"/>
            </a:xfrm>
            <a:custGeom>
              <a:avLst/>
              <a:gdLst/>
              <a:ahLst/>
              <a:cxnLst/>
              <a:rect r="r" b="b" t="t" l="l"/>
              <a:pathLst>
                <a:path h="812800" w="858902">
                  <a:moveTo>
                    <a:pt x="429451" y="0"/>
                  </a:moveTo>
                  <a:cubicBezTo>
                    <a:pt x="192272" y="0"/>
                    <a:pt x="0" y="181951"/>
                    <a:pt x="0" y="406400"/>
                  </a:cubicBezTo>
                  <a:cubicBezTo>
                    <a:pt x="0" y="630849"/>
                    <a:pt x="192272" y="812800"/>
                    <a:pt x="429451" y="812800"/>
                  </a:cubicBezTo>
                  <a:cubicBezTo>
                    <a:pt x="666630" y="812800"/>
                    <a:pt x="858902" y="630849"/>
                    <a:pt x="858902" y="406400"/>
                  </a:cubicBezTo>
                  <a:cubicBezTo>
                    <a:pt x="858902" y="181951"/>
                    <a:pt x="666630" y="0"/>
                    <a:pt x="429451" y="0"/>
                  </a:cubicBezTo>
                  <a:close/>
                </a:path>
              </a:pathLst>
            </a:custGeom>
            <a:solidFill>
              <a:srgbClr val="FFFAEB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80522" y="47625"/>
              <a:ext cx="697858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59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3463523" y="-6460617"/>
            <a:ext cx="12607523" cy="12607523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AEB"/>
            </a:solidFill>
            <a:ln cap="sq">
              <a:noFill/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590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5652706" y="-1342412"/>
            <a:ext cx="4320933" cy="2371112"/>
          </a:xfrm>
          <a:custGeom>
            <a:avLst/>
            <a:gdLst/>
            <a:ahLst/>
            <a:cxnLst/>
            <a:rect r="r" b="b" t="t" l="l"/>
            <a:pathLst>
              <a:path h="2371112" w="4320933">
                <a:moveTo>
                  <a:pt x="0" y="0"/>
                </a:moveTo>
                <a:lnTo>
                  <a:pt x="4320933" y="0"/>
                </a:lnTo>
                <a:lnTo>
                  <a:pt x="4320933" y="2371112"/>
                </a:lnTo>
                <a:lnTo>
                  <a:pt x="0" y="23711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1360469" y="9331122"/>
            <a:ext cx="3924501" cy="2153570"/>
          </a:xfrm>
          <a:custGeom>
            <a:avLst/>
            <a:gdLst/>
            <a:ahLst/>
            <a:cxnLst/>
            <a:rect r="r" b="b" t="t" l="l"/>
            <a:pathLst>
              <a:path h="2153570" w="3924501">
                <a:moveTo>
                  <a:pt x="0" y="0"/>
                </a:moveTo>
                <a:lnTo>
                  <a:pt x="3924501" y="0"/>
                </a:lnTo>
                <a:lnTo>
                  <a:pt x="3924501" y="2153570"/>
                </a:lnTo>
                <a:lnTo>
                  <a:pt x="0" y="21535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1989302" y="5746855"/>
            <a:ext cx="5823871" cy="19856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55649" indent="-377824" lvl="1">
              <a:lnSpc>
                <a:spcPts val="8364"/>
              </a:lnSpc>
              <a:buFont typeface="Arial"/>
              <a:buChar char="•"/>
            </a:pPr>
            <a:r>
              <a:rPr lang="en-US" sz="3499">
                <a:solidFill>
                  <a:srgbClr val="000000"/>
                </a:solidFill>
                <a:latin typeface="Bai Jamjuree"/>
              </a:rPr>
              <a:t>Timeline</a:t>
            </a:r>
          </a:p>
          <a:p>
            <a:pPr algn="l" marL="755649" indent="-377824" lvl="1">
              <a:lnSpc>
                <a:spcPts val="8364"/>
              </a:lnSpc>
              <a:buFont typeface="Arial"/>
              <a:buChar char="•"/>
            </a:pPr>
            <a:r>
              <a:rPr lang="en-US" sz="3499">
                <a:solidFill>
                  <a:srgbClr val="000000"/>
                </a:solidFill>
                <a:cs typeface="Bai Jamjuree"/>
              </a:rPr>
              <a:t>การวิเคราะห์ข้อมูล 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601781" y="575363"/>
            <a:ext cx="6627284" cy="4075021"/>
            <a:chOff x="0" y="0"/>
            <a:chExt cx="8836379" cy="5433361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0" y="1480486"/>
              <a:ext cx="8836379" cy="39528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11760"/>
                </a:lnSpc>
                <a:spcBef>
                  <a:spcPct val="0"/>
                </a:spcBef>
              </a:pPr>
              <a:r>
                <a:rPr lang="en-US" sz="9800">
                  <a:solidFill>
                    <a:srgbClr val="2B1511"/>
                  </a:solidFill>
                  <a:cs typeface="Bai Jamjuree Bold"/>
                </a:rPr>
                <a:t>วิธีการดำเนินงาน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1494489" y="-9525"/>
              <a:ext cx="5847401" cy="8985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5280"/>
                </a:lnSpc>
                <a:spcBef>
                  <a:spcPct val="0"/>
                </a:spcBef>
              </a:pPr>
              <a:r>
                <a:rPr lang="en-US" sz="4400">
                  <a:solidFill>
                    <a:srgbClr val="2B1511"/>
                  </a:solidFill>
                  <a:latin typeface="Bai Jamjuree Bold"/>
                  <a:cs typeface="Bai Jamjuree Bold"/>
                </a:rPr>
                <a:t>บทที่ 2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>
  <p:cSld>
    <p:bg>
      <p:bgPr>
        <a:solidFill>
          <a:srgbClr val="FFFA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467725" y="-1860756"/>
            <a:ext cx="19132920" cy="2701944"/>
            <a:chOff x="0" y="0"/>
            <a:chExt cx="5039123" cy="71162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039123" cy="711623"/>
            </a:xfrm>
            <a:custGeom>
              <a:avLst/>
              <a:gdLst/>
              <a:ahLst/>
              <a:cxnLst/>
              <a:rect r="r" b="b" t="t" l="l"/>
              <a:pathLst>
                <a:path h="711623" w="5039123">
                  <a:moveTo>
                    <a:pt x="0" y="0"/>
                  </a:moveTo>
                  <a:lnTo>
                    <a:pt x="5039123" y="0"/>
                  </a:lnTo>
                  <a:lnTo>
                    <a:pt x="5039123" y="711623"/>
                  </a:lnTo>
                  <a:lnTo>
                    <a:pt x="0" y="711623"/>
                  </a:lnTo>
                  <a:close/>
                </a:path>
              </a:pathLst>
            </a:custGeom>
            <a:solidFill>
              <a:srgbClr val="E0B15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5039123" cy="7401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9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7234287" y="-122417"/>
            <a:ext cx="3819426" cy="1151117"/>
            <a:chOff x="0" y="0"/>
            <a:chExt cx="1005939" cy="30317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005939" cy="303175"/>
            </a:xfrm>
            <a:custGeom>
              <a:avLst/>
              <a:gdLst/>
              <a:ahLst/>
              <a:cxnLst/>
              <a:rect r="r" b="b" t="t" l="l"/>
              <a:pathLst>
                <a:path h="303175" w="1005939">
                  <a:moveTo>
                    <a:pt x="24324" y="0"/>
                  </a:moveTo>
                  <a:lnTo>
                    <a:pt x="981615" y="0"/>
                  </a:lnTo>
                  <a:cubicBezTo>
                    <a:pt x="988067" y="0"/>
                    <a:pt x="994253" y="2563"/>
                    <a:pt x="998815" y="7124"/>
                  </a:cubicBezTo>
                  <a:cubicBezTo>
                    <a:pt x="1003377" y="11686"/>
                    <a:pt x="1005939" y="17873"/>
                    <a:pt x="1005939" y="24324"/>
                  </a:cubicBezTo>
                  <a:lnTo>
                    <a:pt x="1005939" y="278851"/>
                  </a:lnTo>
                  <a:cubicBezTo>
                    <a:pt x="1005939" y="285302"/>
                    <a:pt x="1003377" y="291489"/>
                    <a:pt x="998815" y="296051"/>
                  </a:cubicBezTo>
                  <a:cubicBezTo>
                    <a:pt x="994253" y="300612"/>
                    <a:pt x="988067" y="303175"/>
                    <a:pt x="981615" y="303175"/>
                  </a:cubicBezTo>
                  <a:lnTo>
                    <a:pt x="24324" y="303175"/>
                  </a:lnTo>
                  <a:cubicBezTo>
                    <a:pt x="17873" y="303175"/>
                    <a:pt x="11686" y="300612"/>
                    <a:pt x="7124" y="296051"/>
                  </a:cubicBezTo>
                  <a:cubicBezTo>
                    <a:pt x="2563" y="291489"/>
                    <a:pt x="0" y="285302"/>
                    <a:pt x="0" y="278851"/>
                  </a:cubicBezTo>
                  <a:lnTo>
                    <a:pt x="0" y="24324"/>
                  </a:lnTo>
                  <a:cubicBezTo>
                    <a:pt x="0" y="17873"/>
                    <a:pt x="2563" y="11686"/>
                    <a:pt x="7124" y="7124"/>
                  </a:cubicBezTo>
                  <a:cubicBezTo>
                    <a:pt x="11686" y="2563"/>
                    <a:pt x="17873" y="0"/>
                    <a:pt x="24324" y="0"/>
                  </a:cubicBez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66675"/>
              <a:ext cx="1005939" cy="369850"/>
            </a:xfrm>
            <a:prstGeom prst="rect">
              <a:avLst/>
            </a:prstGeom>
          </p:spPr>
          <p:txBody>
            <a:bodyPr anchor="ctr" rtlCol="false" tIns="215900" lIns="215900" bIns="215900" rIns="215900"/>
            <a:lstStyle/>
            <a:p>
              <a:pPr algn="ctr" marL="0" indent="0" lvl="0">
                <a:lnSpc>
                  <a:spcPts val="4479"/>
                </a:lnSpc>
                <a:spcBef>
                  <a:spcPct val="0"/>
                </a:spcBef>
              </a:pPr>
              <a:r>
                <a:rPr lang="en-US" sz="3199">
                  <a:solidFill>
                    <a:srgbClr val="2B1511"/>
                  </a:solidFill>
                  <a:latin typeface="Bai Jamjuree Bold"/>
                </a:rPr>
                <a:t>Timeline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-2466402" y="9758793"/>
            <a:ext cx="23220804" cy="537732"/>
            <a:chOff x="0" y="0"/>
            <a:chExt cx="6115767" cy="14162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115767" cy="141625"/>
            </a:xfrm>
            <a:custGeom>
              <a:avLst/>
              <a:gdLst/>
              <a:ahLst/>
              <a:cxnLst/>
              <a:rect r="r" b="b" t="t" l="l"/>
              <a:pathLst>
                <a:path h="141625" w="6115767">
                  <a:moveTo>
                    <a:pt x="0" y="0"/>
                  </a:moveTo>
                  <a:lnTo>
                    <a:pt x="6115767" y="0"/>
                  </a:lnTo>
                  <a:lnTo>
                    <a:pt x="6115767" y="141625"/>
                  </a:lnTo>
                  <a:lnTo>
                    <a:pt x="0" y="141625"/>
                  </a:lnTo>
                  <a:close/>
                </a:path>
              </a:pathLst>
            </a:custGeom>
            <a:solidFill>
              <a:srgbClr val="FFF0A2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28575"/>
              <a:ext cx="6115767" cy="1702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90"/>
                </a:lnSpc>
              </a:pPr>
              <a:r>
                <a:rPr lang="en-US" sz="1850">
                  <a:solidFill>
                    <a:srgbClr val="000000"/>
                  </a:solidFill>
                  <a:latin typeface="Bai Jamjuree Bold"/>
                  <a:cs typeface="Bai Jamjuree Bold"/>
                </a:rPr>
                <a:t>บทที่ 2 วิธีการดำเนินงาน</a:t>
              </a:r>
            </a:p>
          </p:txBody>
        </p:sp>
      </p:grpSp>
      <p:graphicFrame>
        <p:nvGraphicFramePr>
          <p:cNvPr name="Table 11" id="11"/>
          <p:cNvGraphicFramePr>
            <a:graphicFrameLocks noGrp="true"/>
          </p:cNvGraphicFramePr>
          <p:nvPr/>
        </p:nvGraphicFramePr>
        <p:xfrm>
          <a:off x="503940" y="1151117"/>
          <a:ext cx="17280120" cy="8191500"/>
        </p:xfrm>
        <a:graphic>
          <a:graphicData uri="http://schemas.openxmlformats.org/drawingml/2006/table">
            <a:tbl>
              <a:tblPr/>
              <a:tblGrid>
                <a:gridCol w="1408497"/>
                <a:gridCol w="6562992"/>
                <a:gridCol w="775719"/>
                <a:gridCol w="775719"/>
                <a:gridCol w="775719"/>
                <a:gridCol w="775719"/>
                <a:gridCol w="775719"/>
                <a:gridCol w="775719"/>
                <a:gridCol w="775719"/>
                <a:gridCol w="775719"/>
                <a:gridCol w="775719"/>
                <a:gridCol w="775719"/>
                <a:gridCol w="775719"/>
                <a:gridCol w="775719"/>
              </a:tblGrid>
              <a:tr h="1023937">
                <a:tc rowSpan="2"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33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400" strike="noStrike" u="none">
                          <a:solidFill>
                            <a:srgbClr val="000000"/>
                          </a:solidFill>
                          <a:cs typeface="Bai Jamjuree Bold"/>
                        </a:rPr>
                        <a:t>ลำดับที่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33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400" strike="noStrike" u="none">
                          <a:solidFill>
                            <a:srgbClr val="000000"/>
                          </a:solidFill>
                          <a:cs typeface="Bai Jamjuree Bold"/>
                        </a:rPr>
                        <a:t>รายการ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33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400" strike="noStrike" u="none">
                          <a:solidFill>
                            <a:srgbClr val="000000"/>
                          </a:solidFill>
                          <a:cs typeface="Bai Jamjuree Bold"/>
                        </a:rPr>
                        <a:t>กุมภาพันธ์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true"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33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400" strike="noStrike" u="none">
                          <a:solidFill>
                            <a:srgbClr val="000000"/>
                          </a:solidFill>
                          <a:cs typeface="Bai Jamjuree Bold"/>
                        </a:rPr>
                        <a:t>กุมภาพันธ์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true"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33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400" strike="noStrike" u="none">
                          <a:solidFill>
                            <a:srgbClr val="000000"/>
                          </a:solidFill>
                          <a:cs typeface="Bai Jamjuree Bold"/>
                        </a:rPr>
                        <a:t>กุมภาพันธ์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true"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33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400" strike="noStrike" u="none">
                          <a:solidFill>
                            <a:srgbClr val="000000"/>
                          </a:solidFill>
                          <a:cs typeface="Bai Jamjuree Bold"/>
                        </a:rPr>
                        <a:t>กุมภาพันธ์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33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400" strike="noStrike" u="none">
                          <a:solidFill>
                            <a:srgbClr val="000000"/>
                          </a:solidFill>
                          <a:cs typeface="Bai Jamjuree Bold"/>
                        </a:rPr>
                        <a:t>มีนาคม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true"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33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400" strike="noStrike" u="none">
                          <a:solidFill>
                            <a:srgbClr val="000000"/>
                          </a:solidFill>
                          <a:cs typeface="Bai Jamjuree Bold"/>
                        </a:rPr>
                        <a:t>มีนาคม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true"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33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400" strike="noStrike" u="none">
                          <a:solidFill>
                            <a:srgbClr val="000000"/>
                          </a:solidFill>
                          <a:cs typeface="Bai Jamjuree Bold"/>
                        </a:rPr>
                        <a:t>มีนาคม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true"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33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400" strike="noStrike" u="none">
                          <a:solidFill>
                            <a:srgbClr val="000000"/>
                          </a:solidFill>
                          <a:cs typeface="Bai Jamjuree Bold"/>
                        </a:rPr>
                        <a:t>มีนาคม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33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400" strike="noStrike" u="none">
                          <a:solidFill>
                            <a:srgbClr val="000000"/>
                          </a:solidFill>
                          <a:cs typeface="Bai Jamjuree Bold"/>
                        </a:rPr>
                        <a:t>เมษายน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true"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33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400" strike="noStrike" u="none">
                          <a:solidFill>
                            <a:srgbClr val="000000"/>
                          </a:solidFill>
                          <a:cs typeface="Bai Jamjuree Bold"/>
                        </a:rPr>
                        <a:t>เมษายน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true"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33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400" strike="noStrike" u="none">
                          <a:solidFill>
                            <a:srgbClr val="000000"/>
                          </a:solidFill>
                          <a:cs typeface="Bai Jamjuree Bold"/>
                        </a:rPr>
                        <a:t>เมษายน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true"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33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400" strike="noStrike" u="none">
                          <a:solidFill>
                            <a:srgbClr val="000000"/>
                          </a:solidFill>
                          <a:cs typeface="Bai Jamjuree Bold"/>
                        </a:rPr>
                        <a:t>เมษายน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23937">
                <a:tc vMerge="true"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33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400" strike="noStrike" u="none">
                          <a:solidFill>
                            <a:srgbClr val="000000"/>
                          </a:solidFill>
                          <a:cs typeface="Bai Jamjuree Bold"/>
                        </a:rPr>
                        <a:t>ลำดับที่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true"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33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400" strike="noStrike" u="none">
                          <a:solidFill>
                            <a:srgbClr val="000000"/>
                          </a:solidFill>
                          <a:cs typeface="Bai Jamjuree Bold"/>
                        </a:rPr>
                        <a:t>รายการ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33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400" strike="noStrike" u="none">
                          <a:solidFill>
                            <a:srgbClr val="000000"/>
                          </a:solidFill>
                          <a:latin typeface="Bai Jamjuree Bold"/>
                        </a:rPr>
                        <a:t>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33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400" strike="noStrike" u="none">
                          <a:solidFill>
                            <a:srgbClr val="000000"/>
                          </a:solidFill>
                          <a:latin typeface="Bai Jamjuree Bold"/>
                        </a:rPr>
                        <a:t>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33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400" strike="noStrike" u="none">
                          <a:solidFill>
                            <a:srgbClr val="000000"/>
                          </a:solidFill>
                          <a:latin typeface="Bai Jamjuree Bold"/>
                        </a:rPr>
                        <a:t>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33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400" strike="noStrike" u="none">
                          <a:solidFill>
                            <a:srgbClr val="000000"/>
                          </a:solidFill>
                          <a:latin typeface="Bai Jamjuree Bold"/>
                        </a:rPr>
                        <a:t>4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33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400" strike="noStrike" u="none">
                          <a:solidFill>
                            <a:srgbClr val="000000"/>
                          </a:solidFill>
                          <a:latin typeface="Bai Jamjuree Bold"/>
                        </a:rPr>
                        <a:t>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33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400" strike="noStrike" u="none">
                          <a:solidFill>
                            <a:srgbClr val="000000"/>
                          </a:solidFill>
                          <a:latin typeface="Bai Jamjuree Bold"/>
                        </a:rPr>
                        <a:t>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33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400" strike="noStrike" u="none">
                          <a:solidFill>
                            <a:srgbClr val="000000"/>
                          </a:solidFill>
                          <a:latin typeface="Bai Jamjuree Bold"/>
                        </a:rPr>
                        <a:t>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33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400" strike="noStrike" u="none">
                          <a:solidFill>
                            <a:srgbClr val="000000"/>
                          </a:solidFill>
                          <a:latin typeface="Bai Jamjuree Bold"/>
                        </a:rPr>
                        <a:t>4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33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400" strike="noStrike" u="none">
                          <a:solidFill>
                            <a:srgbClr val="000000"/>
                          </a:solidFill>
                          <a:latin typeface="Bai Jamjuree Bold"/>
                        </a:rPr>
                        <a:t>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33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400" strike="noStrike" u="none">
                          <a:solidFill>
                            <a:srgbClr val="000000"/>
                          </a:solidFill>
                          <a:latin typeface="Bai Jamjuree Bold"/>
                        </a:rPr>
                        <a:t>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33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400" strike="noStrike" u="none">
                          <a:solidFill>
                            <a:srgbClr val="000000"/>
                          </a:solidFill>
                          <a:latin typeface="Bai Jamjuree Bold"/>
                        </a:rPr>
                        <a:t>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33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400" strike="noStrike" u="none">
                          <a:solidFill>
                            <a:srgbClr val="000000"/>
                          </a:solidFill>
                          <a:latin typeface="Bai Jamjuree Bold"/>
                        </a:rPr>
                        <a:t>4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23937"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33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400" strike="noStrike" u="none">
                          <a:solidFill>
                            <a:srgbClr val="000000"/>
                          </a:solidFill>
                          <a:latin typeface="Bai Jamjuree Bold"/>
                        </a:rPr>
                        <a:t>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33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400" strike="noStrike" u="none">
                          <a:solidFill>
                            <a:srgbClr val="000000"/>
                          </a:solidFill>
                          <a:cs typeface="Bai Jamjuree Bold"/>
                        </a:rPr>
                        <a:t>กำหนดหัวข้อโครงงาน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3359"/>
                        </a:lnSpc>
                        <a:spcBef>
                          <a:spcPct val="0"/>
                        </a:spcBef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3359"/>
                        </a:lnSpc>
                        <a:spcBef>
                          <a:spcPct val="0"/>
                        </a:spcBef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33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3359"/>
                        </a:lnSpc>
                        <a:spcBef>
                          <a:spcPct val="0"/>
                        </a:spcBef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3359"/>
                        </a:lnSpc>
                        <a:spcBef>
                          <a:spcPct val="0"/>
                        </a:spcBef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3359"/>
                        </a:lnSpc>
                        <a:spcBef>
                          <a:spcPct val="0"/>
                        </a:spcBef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3359"/>
                        </a:lnSpc>
                        <a:spcBef>
                          <a:spcPct val="0"/>
                        </a:spcBef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3359"/>
                        </a:lnSpc>
                        <a:spcBef>
                          <a:spcPct val="0"/>
                        </a:spcBef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3359"/>
                        </a:lnSpc>
                        <a:spcBef>
                          <a:spcPct val="0"/>
                        </a:spcBef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3359"/>
                        </a:lnSpc>
                        <a:spcBef>
                          <a:spcPct val="0"/>
                        </a:spcBef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3359"/>
                        </a:lnSpc>
                        <a:spcBef>
                          <a:spcPct val="0"/>
                        </a:spcBef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3359"/>
                        </a:lnSpc>
                        <a:spcBef>
                          <a:spcPct val="0"/>
                        </a:spcBef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3359"/>
                        </a:lnSpc>
                        <a:spcBef>
                          <a:spcPct val="0"/>
                        </a:spcBef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23937"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33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400" strike="noStrike" u="none">
                          <a:solidFill>
                            <a:srgbClr val="000000"/>
                          </a:solidFill>
                          <a:latin typeface="Bai Jamjuree Bold"/>
                        </a:rPr>
                        <a:t>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33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400" strike="noStrike" u="none">
                          <a:solidFill>
                            <a:srgbClr val="000000"/>
                          </a:solidFill>
                          <a:cs typeface="Bai Jamjuree Bold"/>
                        </a:rPr>
                        <a:t>รวบรวมข้อมูลและจัดการข้อมูล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3359"/>
                        </a:lnSpc>
                        <a:spcBef>
                          <a:spcPct val="0"/>
                        </a:spcBef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3359"/>
                        </a:lnSpc>
                        <a:spcBef>
                          <a:spcPct val="0"/>
                        </a:spcBef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3359"/>
                        </a:lnSpc>
                        <a:spcBef>
                          <a:spcPct val="0"/>
                        </a:spcBef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33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3359"/>
                        </a:lnSpc>
                        <a:spcBef>
                          <a:spcPct val="0"/>
                        </a:spcBef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3359"/>
                        </a:lnSpc>
                        <a:spcBef>
                          <a:spcPct val="0"/>
                        </a:spcBef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3359"/>
                        </a:lnSpc>
                        <a:spcBef>
                          <a:spcPct val="0"/>
                        </a:spcBef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3359"/>
                        </a:lnSpc>
                        <a:spcBef>
                          <a:spcPct val="0"/>
                        </a:spcBef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3359"/>
                        </a:lnSpc>
                        <a:spcBef>
                          <a:spcPct val="0"/>
                        </a:spcBef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3359"/>
                        </a:lnSpc>
                        <a:spcBef>
                          <a:spcPct val="0"/>
                        </a:spcBef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3359"/>
                        </a:lnSpc>
                        <a:spcBef>
                          <a:spcPct val="0"/>
                        </a:spcBef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3359"/>
                        </a:lnSpc>
                        <a:spcBef>
                          <a:spcPct val="0"/>
                        </a:spcBef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3359"/>
                        </a:lnSpc>
                        <a:spcBef>
                          <a:spcPct val="0"/>
                        </a:spcBef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23937"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33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400" strike="noStrike" u="none">
                          <a:solidFill>
                            <a:srgbClr val="000000"/>
                          </a:solidFill>
                          <a:latin typeface="Bai Jamjuree Bold"/>
                        </a:rPr>
                        <a:t>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33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400" strike="noStrike" u="none">
                          <a:solidFill>
                            <a:srgbClr val="000000"/>
                          </a:solidFill>
                          <a:cs typeface="Bai Jamjuree Bold"/>
                        </a:rPr>
                        <a:t>วิเคราะห์สถิติเชิงพรรณา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3359"/>
                        </a:lnSpc>
                        <a:spcBef>
                          <a:spcPct val="0"/>
                        </a:spcBef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3359"/>
                        </a:lnSpc>
                        <a:spcBef>
                          <a:spcPct val="0"/>
                        </a:spcBef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3359"/>
                        </a:lnSpc>
                        <a:spcBef>
                          <a:spcPct val="0"/>
                        </a:spcBef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3359"/>
                        </a:lnSpc>
                        <a:spcBef>
                          <a:spcPct val="0"/>
                        </a:spcBef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3359"/>
                        </a:lnSpc>
                        <a:spcBef>
                          <a:spcPct val="0"/>
                        </a:spcBef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3359"/>
                        </a:lnSpc>
                        <a:spcBef>
                          <a:spcPct val="0"/>
                        </a:spcBef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33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3359"/>
                        </a:lnSpc>
                        <a:spcBef>
                          <a:spcPct val="0"/>
                        </a:spcBef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33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3359"/>
                        </a:lnSpc>
                        <a:spcBef>
                          <a:spcPct val="0"/>
                        </a:spcBef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33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3359"/>
                        </a:lnSpc>
                        <a:spcBef>
                          <a:spcPct val="0"/>
                        </a:spcBef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33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3359"/>
                        </a:lnSpc>
                        <a:spcBef>
                          <a:spcPct val="0"/>
                        </a:spcBef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3359"/>
                        </a:lnSpc>
                        <a:spcBef>
                          <a:spcPct val="0"/>
                        </a:spcBef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3359"/>
                        </a:lnSpc>
                        <a:spcBef>
                          <a:spcPct val="0"/>
                        </a:spcBef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23937"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33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400" strike="noStrike" u="none">
                          <a:solidFill>
                            <a:srgbClr val="000000"/>
                          </a:solidFill>
                          <a:latin typeface="Bai Jamjuree Bold"/>
                        </a:rPr>
                        <a:t>4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33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400" strike="noStrike" u="none">
                          <a:solidFill>
                            <a:srgbClr val="000000"/>
                          </a:solidFill>
                          <a:cs typeface="Bai Jamjuree Bold"/>
                        </a:rPr>
                        <a:t>วิเคราะห์สถิติเชิงอนุมาน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3359"/>
                        </a:lnSpc>
                        <a:spcBef>
                          <a:spcPct val="0"/>
                        </a:spcBef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3359"/>
                        </a:lnSpc>
                        <a:spcBef>
                          <a:spcPct val="0"/>
                        </a:spcBef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3359"/>
                        </a:lnSpc>
                        <a:spcBef>
                          <a:spcPct val="0"/>
                        </a:spcBef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3359"/>
                        </a:lnSpc>
                        <a:spcBef>
                          <a:spcPct val="0"/>
                        </a:spcBef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3359"/>
                        </a:lnSpc>
                        <a:spcBef>
                          <a:spcPct val="0"/>
                        </a:spcBef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3359"/>
                        </a:lnSpc>
                        <a:spcBef>
                          <a:spcPct val="0"/>
                        </a:spcBef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3359"/>
                        </a:lnSpc>
                        <a:spcBef>
                          <a:spcPct val="0"/>
                        </a:spcBef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3359"/>
                        </a:lnSpc>
                        <a:spcBef>
                          <a:spcPct val="0"/>
                        </a:spcBef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33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3359"/>
                        </a:lnSpc>
                        <a:spcBef>
                          <a:spcPct val="0"/>
                        </a:spcBef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33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3359"/>
                        </a:lnSpc>
                        <a:spcBef>
                          <a:spcPct val="0"/>
                        </a:spcBef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3359"/>
                        </a:lnSpc>
                        <a:spcBef>
                          <a:spcPct val="0"/>
                        </a:spcBef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3359"/>
                        </a:lnSpc>
                        <a:spcBef>
                          <a:spcPct val="0"/>
                        </a:spcBef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23937"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33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400" strike="noStrike" u="none">
                          <a:solidFill>
                            <a:srgbClr val="000000"/>
                          </a:solidFill>
                          <a:latin typeface="Bai Jamjuree Bold"/>
                        </a:rPr>
                        <a:t>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33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400" strike="noStrike" u="none">
                          <a:solidFill>
                            <a:srgbClr val="000000"/>
                          </a:solidFill>
                          <a:cs typeface="Bai Jamjuree Bold"/>
                        </a:rPr>
                        <a:t>เขียนรูปเล่มรายงาน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3359"/>
                        </a:lnSpc>
                        <a:spcBef>
                          <a:spcPct val="0"/>
                        </a:spcBef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3359"/>
                        </a:lnSpc>
                        <a:spcBef>
                          <a:spcPct val="0"/>
                        </a:spcBef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3359"/>
                        </a:lnSpc>
                        <a:spcBef>
                          <a:spcPct val="0"/>
                        </a:spcBef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3359"/>
                        </a:lnSpc>
                        <a:spcBef>
                          <a:spcPct val="0"/>
                        </a:spcBef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3359"/>
                        </a:lnSpc>
                        <a:spcBef>
                          <a:spcPct val="0"/>
                        </a:spcBef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3359"/>
                        </a:lnSpc>
                        <a:spcBef>
                          <a:spcPct val="0"/>
                        </a:spcBef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3359"/>
                        </a:lnSpc>
                        <a:spcBef>
                          <a:spcPct val="0"/>
                        </a:spcBef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3359"/>
                        </a:lnSpc>
                        <a:spcBef>
                          <a:spcPct val="0"/>
                        </a:spcBef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3359"/>
                        </a:lnSpc>
                        <a:spcBef>
                          <a:spcPct val="0"/>
                        </a:spcBef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33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3359"/>
                        </a:lnSpc>
                        <a:spcBef>
                          <a:spcPct val="0"/>
                        </a:spcBef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33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3359"/>
                        </a:lnSpc>
                        <a:spcBef>
                          <a:spcPct val="0"/>
                        </a:spcBef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3359"/>
                        </a:lnSpc>
                        <a:spcBef>
                          <a:spcPct val="0"/>
                        </a:spcBef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23937"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33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400" strike="noStrike" u="none">
                          <a:solidFill>
                            <a:srgbClr val="000000"/>
                          </a:solidFill>
                          <a:latin typeface="Bai Jamjuree Bold"/>
                        </a:rPr>
                        <a:t>6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33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400" strike="noStrike" u="none">
                          <a:solidFill>
                            <a:srgbClr val="000000"/>
                          </a:solidFill>
                          <a:cs typeface="Bai Jamjuree Bold"/>
                        </a:rPr>
                        <a:t>ทำเอกสารประกอบการนำเสนอ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3359"/>
                        </a:lnSpc>
                        <a:spcBef>
                          <a:spcPct val="0"/>
                        </a:spcBef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3359"/>
                        </a:lnSpc>
                        <a:spcBef>
                          <a:spcPct val="0"/>
                        </a:spcBef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3359"/>
                        </a:lnSpc>
                        <a:spcBef>
                          <a:spcPct val="0"/>
                        </a:spcBef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3359"/>
                        </a:lnSpc>
                        <a:spcBef>
                          <a:spcPct val="0"/>
                        </a:spcBef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3359"/>
                        </a:lnSpc>
                        <a:spcBef>
                          <a:spcPct val="0"/>
                        </a:spcBef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3359"/>
                        </a:lnSpc>
                        <a:spcBef>
                          <a:spcPct val="0"/>
                        </a:spcBef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3359"/>
                        </a:lnSpc>
                        <a:spcBef>
                          <a:spcPct val="0"/>
                        </a:spcBef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3359"/>
                        </a:lnSpc>
                        <a:spcBef>
                          <a:spcPct val="0"/>
                        </a:spcBef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3359"/>
                        </a:lnSpc>
                        <a:spcBef>
                          <a:spcPct val="0"/>
                        </a:spcBef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33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3359"/>
                        </a:lnSpc>
                        <a:spcBef>
                          <a:spcPct val="0"/>
                        </a:spcBef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33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3359"/>
                        </a:lnSpc>
                        <a:spcBef>
                          <a:spcPct val="0"/>
                        </a:spcBef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3359"/>
                        </a:lnSpc>
                        <a:spcBef>
                          <a:spcPct val="0"/>
                        </a:spcBef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>
  <p:cSld>
    <p:bg>
      <p:bgPr>
        <a:solidFill>
          <a:srgbClr val="FFFA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466402" y="9758793"/>
            <a:ext cx="23220804" cy="537732"/>
            <a:chOff x="0" y="0"/>
            <a:chExt cx="6115767" cy="1416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115767" cy="141625"/>
            </a:xfrm>
            <a:custGeom>
              <a:avLst/>
              <a:gdLst/>
              <a:ahLst/>
              <a:cxnLst/>
              <a:rect r="r" b="b" t="t" l="l"/>
              <a:pathLst>
                <a:path h="141625" w="6115767">
                  <a:moveTo>
                    <a:pt x="0" y="0"/>
                  </a:moveTo>
                  <a:lnTo>
                    <a:pt x="6115767" y="0"/>
                  </a:lnTo>
                  <a:lnTo>
                    <a:pt x="6115767" y="141625"/>
                  </a:lnTo>
                  <a:lnTo>
                    <a:pt x="0" y="141625"/>
                  </a:lnTo>
                  <a:close/>
                </a:path>
              </a:pathLst>
            </a:custGeom>
            <a:solidFill>
              <a:srgbClr val="FFF0A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6115767" cy="1702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90"/>
                </a:lnSpc>
              </a:pPr>
              <a:r>
                <a:rPr lang="en-US" sz="1850">
                  <a:solidFill>
                    <a:srgbClr val="000000"/>
                  </a:solidFill>
                  <a:latin typeface="Bai Jamjuree Bold"/>
                  <a:cs typeface="Bai Jamjuree Bold"/>
                </a:rPr>
                <a:t>บทที่ 2 วิธีการดำเนินงาน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6536149" y="242829"/>
            <a:ext cx="6061082" cy="1571743"/>
            <a:chOff x="0" y="0"/>
            <a:chExt cx="1596334" cy="41395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596334" cy="413957"/>
            </a:xfrm>
            <a:custGeom>
              <a:avLst/>
              <a:gdLst/>
              <a:ahLst/>
              <a:cxnLst/>
              <a:rect r="r" b="b" t="t" l="l"/>
              <a:pathLst>
                <a:path h="413957" w="1596334">
                  <a:moveTo>
                    <a:pt x="15328" y="0"/>
                  </a:moveTo>
                  <a:lnTo>
                    <a:pt x="1581007" y="0"/>
                  </a:lnTo>
                  <a:cubicBezTo>
                    <a:pt x="1585072" y="0"/>
                    <a:pt x="1588970" y="1615"/>
                    <a:pt x="1591845" y="4489"/>
                  </a:cubicBezTo>
                  <a:cubicBezTo>
                    <a:pt x="1594719" y="7364"/>
                    <a:pt x="1596334" y="11263"/>
                    <a:pt x="1596334" y="15328"/>
                  </a:cubicBezTo>
                  <a:lnTo>
                    <a:pt x="1596334" y="398629"/>
                  </a:lnTo>
                  <a:cubicBezTo>
                    <a:pt x="1596334" y="407094"/>
                    <a:pt x="1589472" y="413957"/>
                    <a:pt x="1581007" y="413957"/>
                  </a:cubicBezTo>
                  <a:lnTo>
                    <a:pt x="15328" y="413957"/>
                  </a:lnTo>
                  <a:cubicBezTo>
                    <a:pt x="6862" y="413957"/>
                    <a:pt x="0" y="407094"/>
                    <a:pt x="0" y="398629"/>
                  </a:cubicBezTo>
                  <a:lnTo>
                    <a:pt x="0" y="15328"/>
                  </a:lnTo>
                  <a:cubicBezTo>
                    <a:pt x="0" y="6862"/>
                    <a:pt x="6862" y="0"/>
                    <a:pt x="15328" y="0"/>
                  </a:cubicBezTo>
                  <a:close/>
                </a:path>
              </a:pathLst>
            </a:custGeom>
            <a:solidFill>
              <a:srgbClr val="FFC331"/>
            </a:solidFill>
            <a:ln cap="sq">
              <a:noFill/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95250"/>
              <a:ext cx="1596334" cy="5092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7484"/>
                </a:lnSpc>
                <a:spcBef>
                  <a:spcPct val="0"/>
                </a:spcBef>
              </a:pPr>
              <a:r>
                <a:rPr lang="en-US" sz="5346">
                  <a:solidFill>
                    <a:srgbClr val="2B1511"/>
                  </a:solidFill>
                  <a:cs typeface="Bai Jamjuree Bold"/>
                </a:rPr>
                <a:t>การวิเคราะห์ข้อมูล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028700" y="3045205"/>
            <a:ext cx="7249736" cy="1203734"/>
            <a:chOff x="0" y="0"/>
            <a:chExt cx="1909395" cy="31703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909395" cy="317033"/>
            </a:xfrm>
            <a:custGeom>
              <a:avLst/>
              <a:gdLst/>
              <a:ahLst/>
              <a:cxnLst/>
              <a:rect r="r" b="b" t="t" l="l"/>
              <a:pathLst>
                <a:path h="317033" w="1909395">
                  <a:moveTo>
                    <a:pt x="54462" y="0"/>
                  </a:moveTo>
                  <a:lnTo>
                    <a:pt x="1854933" y="0"/>
                  </a:lnTo>
                  <a:cubicBezTo>
                    <a:pt x="1869377" y="0"/>
                    <a:pt x="1883230" y="5738"/>
                    <a:pt x="1893444" y="15952"/>
                  </a:cubicBezTo>
                  <a:cubicBezTo>
                    <a:pt x="1903657" y="26165"/>
                    <a:pt x="1909395" y="40018"/>
                    <a:pt x="1909395" y="54462"/>
                  </a:cubicBezTo>
                  <a:lnTo>
                    <a:pt x="1909395" y="262570"/>
                  </a:lnTo>
                  <a:cubicBezTo>
                    <a:pt x="1909395" y="277015"/>
                    <a:pt x="1903657" y="290867"/>
                    <a:pt x="1893444" y="301081"/>
                  </a:cubicBezTo>
                  <a:cubicBezTo>
                    <a:pt x="1883230" y="311295"/>
                    <a:pt x="1869377" y="317033"/>
                    <a:pt x="1854933" y="317033"/>
                  </a:cubicBezTo>
                  <a:lnTo>
                    <a:pt x="54462" y="317033"/>
                  </a:lnTo>
                  <a:cubicBezTo>
                    <a:pt x="40018" y="317033"/>
                    <a:pt x="26165" y="311295"/>
                    <a:pt x="15952" y="301081"/>
                  </a:cubicBezTo>
                  <a:cubicBezTo>
                    <a:pt x="5738" y="290867"/>
                    <a:pt x="0" y="277015"/>
                    <a:pt x="0" y="262570"/>
                  </a:cubicBezTo>
                  <a:lnTo>
                    <a:pt x="0" y="54462"/>
                  </a:lnTo>
                  <a:cubicBezTo>
                    <a:pt x="0" y="40018"/>
                    <a:pt x="5738" y="26165"/>
                    <a:pt x="15952" y="15952"/>
                  </a:cubicBezTo>
                  <a:cubicBezTo>
                    <a:pt x="26165" y="5738"/>
                    <a:pt x="40018" y="0"/>
                    <a:pt x="54462" y="0"/>
                  </a:cubicBezTo>
                  <a:close/>
                </a:path>
              </a:pathLst>
            </a:custGeom>
            <a:solidFill>
              <a:srgbClr val="FFF0A2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76200"/>
              <a:ext cx="1909395" cy="3932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880"/>
                </a:lnSpc>
              </a:pPr>
              <a:r>
                <a:rPr lang="en-US" sz="4200">
                  <a:solidFill>
                    <a:srgbClr val="000000"/>
                  </a:solidFill>
                  <a:cs typeface="Bai Jamjuree"/>
                </a:rPr>
                <a:t>วางแผนลักษณะการเก็บข้อมูล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0687495" y="3045205"/>
            <a:ext cx="6818581" cy="1131722"/>
            <a:chOff x="0" y="0"/>
            <a:chExt cx="1795840" cy="298067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795840" cy="298067"/>
            </a:xfrm>
            <a:custGeom>
              <a:avLst/>
              <a:gdLst/>
              <a:ahLst/>
              <a:cxnLst/>
              <a:rect r="r" b="b" t="t" l="l"/>
              <a:pathLst>
                <a:path h="298067" w="1795840">
                  <a:moveTo>
                    <a:pt x="57906" y="0"/>
                  </a:moveTo>
                  <a:lnTo>
                    <a:pt x="1737934" y="0"/>
                  </a:lnTo>
                  <a:cubicBezTo>
                    <a:pt x="1753292" y="0"/>
                    <a:pt x="1768020" y="6101"/>
                    <a:pt x="1778880" y="16960"/>
                  </a:cubicBezTo>
                  <a:cubicBezTo>
                    <a:pt x="1789739" y="27820"/>
                    <a:pt x="1795840" y="42548"/>
                    <a:pt x="1795840" y="57906"/>
                  </a:cubicBezTo>
                  <a:lnTo>
                    <a:pt x="1795840" y="240161"/>
                  </a:lnTo>
                  <a:cubicBezTo>
                    <a:pt x="1795840" y="272141"/>
                    <a:pt x="1769915" y="298067"/>
                    <a:pt x="1737934" y="298067"/>
                  </a:cubicBezTo>
                  <a:lnTo>
                    <a:pt x="57906" y="298067"/>
                  </a:lnTo>
                  <a:cubicBezTo>
                    <a:pt x="42548" y="298067"/>
                    <a:pt x="27820" y="291966"/>
                    <a:pt x="16960" y="281106"/>
                  </a:cubicBezTo>
                  <a:cubicBezTo>
                    <a:pt x="6101" y="270247"/>
                    <a:pt x="0" y="255518"/>
                    <a:pt x="0" y="240161"/>
                  </a:cubicBezTo>
                  <a:lnTo>
                    <a:pt x="0" y="57906"/>
                  </a:lnTo>
                  <a:cubicBezTo>
                    <a:pt x="0" y="42548"/>
                    <a:pt x="6101" y="27820"/>
                    <a:pt x="16960" y="16960"/>
                  </a:cubicBezTo>
                  <a:cubicBezTo>
                    <a:pt x="27820" y="6101"/>
                    <a:pt x="42548" y="0"/>
                    <a:pt x="57906" y="0"/>
                  </a:cubicBezTo>
                  <a:close/>
                </a:path>
              </a:pathLst>
            </a:custGeom>
            <a:solidFill>
              <a:srgbClr val="FFF0A2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76200"/>
              <a:ext cx="1795840" cy="3742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880"/>
                </a:lnSpc>
              </a:pPr>
              <a:r>
                <a:rPr lang="en-US" sz="4200">
                  <a:solidFill>
                    <a:srgbClr val="000000"/>
                  </a:solidFill>
                  <a:cs typeface="Bai Jamjuree"/>
                </a:rPr>
                <a:t>การแบ่งส่วนการวิเคราะห์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0286484" y="5223224"/>
            <a:ext cx="3030541" cy="1666012"/>
            <a:chOff x="0" y="0"/>
            <a:chExt cx="798167" cy="438785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798167" cy="438785"/>
            </a:xfrm>
            <a:custGeom>
              <a:avLst/>
              <a:gdLst/>
              <a:ahLst/>
              <a:cxnLst/>
              <a:rect r="r" b="b" t="t" l="l"/>
              <a:pathLst>
                <a:path h="438785" w="798167">
                  <a:moveTo>
                    <a:pt x="130286" y="0"/>
                  </a:moveTo>
                  <a:lnTo>
                    <a:pt x="667881" y="0"/>
                  </a:lnTo>
                  <a:cubicBezTo>
                    <a:pt x="739836" y="0"/>
                    <a:pt x="798167" y="58331"/>
                    <a:pt x="798167" y="130286"/>
                  </a:cubicBezTo>
                  <a:lnTo>
                    <a:pt x="798167" y="308499"/>
                  </a:lnTo>
                  <a:cubicBezTo>
                    <a:pt x="798167" y="380454"/>
                    <a:pt x="739836" y="438785"/>
                    <a:pt x="667881" y="438785"/>
                  </a:cubicBezTo>
                  <a:lnTo>
                    <a:pt x="130286" y="438785"/>
                  </a:lnTo>
                  <a:cubicBezTo>
                    <a:pt x="58331" y="438785"/>
                    <a:pt x="0" y="380454"/>
                    <a:pt x="0" y="308499"/>
                  </a:cubicBezTo>
                  <a:lnTo>
                    <a:pt x="0" y="130286"/>
                  </a:lnTo>
                  <a:cubicBezTo>
                    <a:pt x="0" y="58331"/>
                    <a:pt x="58331" y="0"/>
                    <a:pt x="130286" y="0"/>
                  </a:cubicBezTo>
                  <a:close/>
                </a:path>
              </a:pathLst>
            </a:custGeom>
            <a:solidFill>
              <a:srgbClr val="FDC2BC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66675"/>
              <a:ext cx="798167" cy="5054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180"/>
                </a:lnSpc>
              </a:pPr>
              <a:r>
                <a:rPr lang="en-US" sz="3700">
                  <a:solidFill>
                    <a:srgbClr val="000000"/>
                  </a:solidFill>
                  <a:latin typeface="Bai Jamjuree"/>
                </a:rPr>
                <a:t>Descriptive Statistics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4946365" y="5223224"/>
            <a:ext cx="3087262" cy="1666012"/>
            <a:chOff x="0" y="0"/>
            <a:chExt cx="813106" cy="438785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3106" cy="438785"/>
            </a:xfrm>
            <a:custGeom>
              <a:avLst/>
              <a:gdLst/>
              <a:ahLst/>
              <a:cxnLst/>
              <a:rect r="r" b="b" t="t" l="l"/>
              <a:pathLst>
                <a:path h="438785" w="813106">
                  <a:moveTo>
                    <a:pt x="127893" y="0"/>
                  </a:moveTo>
                  <a:lnTo>
                    <a:pt x="685213" y="0"/>
                  </a:lnTo>
                  <a:cubicBezTo>
                    <a:pt x="719133" y="0"/>
                    <a:pt x="751663" y="13474"/>
                    <a:pt x="775647" y="37459"/>
                  </a:cubicBezTo>
                  <a:cubicBezTo>
                    <a:pt x="799632" y="61443"/>
                    <a:pt x="813106" y="93973"/>
                    <a:pt x="813106" y="127893"/>
                  </a:cubicBezTo>
                  <a:lnTo>
                    <a:pt x="813106" y="310893"/>
                  </a:lnTo>
                  <a:cubicBezTo>
                    <a:pt x="813106" y="381526"/>
                    <a:pt x="755846" y="438785"/>
                    <a:pt x="685213" y="438785"/>
                  </a:cubicBezTo>
                  <a:lnTo>
                    <a:pt x="127893" y="438785"/>
                  </a:lnTo>
                  <a:cubicBezTo>
                    <a:pt x="57259" y="438785"/>
                    <a:pt x="0" y="381526"/>
                    <a:pt x="0" y="310893"/>
                  </a:cubicBezTo>
                  <a:lnTo>
                    <a:pt x="0" y="127893"/>
                  </a:lnTo>
                  <a:cubicBezTo>
                    <a:pt x="0" y="57259"/>
                    <a:pt x="57259" y="0"/>
                    <a:pt x="127893" y="0"/>
                  </a:cubicBezTo>
                  <a:close/>
                </a:path>
              </a:pathLst>
            </a:custGeom>
            <a:solidFill>
              <a:srgbClr val="FDC2BC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66675"/>
              <a:ext cx="813106" cy="5054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180"/>
                </a:lnSpc>
              </a:pPr>
              <a:r>
                <a:rPr lang="en-US" sz="3700">
                  <a:solidFill>
                    <a:srgbClr val="000000"/>
                  </a:solidFill>
                  <a:latin typeface="Bai Jamjuree"/>
                </a:rPr>
                <a:t>Inferential Statistics</a:t>
              </a:r>
            </a:p>
          </p:txBody>
        </p:sp>
      </p:grpSp>
      <p:sp>
        <p:nvSpPr>
          <p:cNvPr name="AutoShape 20" id="20"/>
          <p:cNvSpPr/>
          <p:nvPr/>
        </p:nvSpPr>
        <p:spPr>
          <a:xfrm>
            <a:off x="9566690" y="1814571"/>
            <a:ext cx="4530095" cy="1230634"/>
          </a:xfrm>
          <a:prstGeom prst="line">
            <a:avLst/>
          </a:prstGeom>
          <a:ln cap="flat" w="66675">
            <a:solidFill>
              <a:srgbClr val="000000"/>
            </a:solidFill>
            <a:prstDash val="sysDash"/>
            <a:headEnd type="none" len="sm" w="sm"/>
            <a:tailEnd type="arrow" len="sm" w="med"/>
          </a:ln>
        </p:spPr>
      </p:sp>
      <p:sp>
        <p:nvSpPr>
          <p:cNvPr name="AutoShape 21" id="21"/>
          <p:cNvSpPr/>
          <p:nvPr/>
        </p:nvSpPr>
        <p:spPr>
          <a:xfrm flipH="true">
            <a:off x="5272722" y="1814571"/>
            <a:ext cx="4293968" cy="1230634"/>
          </a:xfrm>
          <a:prstGeom prst="line">
            <a:avLst/>
          </a:prstGeom>
          <a:ln cap="flat" w="66675">
            <a:solidFill>
              <a:srgbClr val="000000"/>
            </a:solidFill>
            <a:prstDash val="sysDash"/>
            <a:headEnd type="none" len="sm" w="sm"/>
            <a:tailEnd type="arrow" len="sm" w="med"/>
          </a:ln>
        </p:spPr>
      </p:sp>
      <p:sp>
        <p:nvSpPr>
          <p:cNvPr name="AutoShape 22" id="22"/>
          <p:cNvSpPr/>
          <p:nvPr/>
        </p:nvSpPr>
        <p:spPr>
          <a:xfrm>
            <a:off x="14096785" y="4176927"/>
            <a:ext cx="849580" cy="1879303"/>
          </a:xfrm>
          <a:prstGeom prst="line">
            <a:avLst/>
          </a:prstGeom>
          <a:ln cap="flat" w="66675">
            <a:solidFill>
              <a:srgbClr val="000000"/>
            </a:solidFill>
            <a:prstDash val="sysDash"/>
            <a:headEnd type="none" len="sm" w="sm"/>
            <a:tailEnd type="arrow" len="sm" w="med"/>
          </a:ln>
        </p:spPr>
      </p:sp>
      <p:sp>
        <p:nvSpPr>
          <p:cNvPr name="AutoShape 23" id="23"/>
          <p:cNvSpPr/>
          <p:nvPr/>
        </p:nvSpPr>
        <p:spPr>
          <a:xfrm flipH="true">
            <a:off x="13317025" y="4176927"/>
            <a:ext cx="779760" cy="1879303"/>
          </a:xfrm>
          <a:prstGeom prst="line">
            <a:avLst/>
          </a:prstGeom>
          <a:ln cap="flat" w="66675">
            <a:solidFill>
              <a:srgbClr val="000000"/>
            </a:solidFill>
            <a:prstDash val="sysDash"/>
            <a:headEnd type="none" len="sm" w="sm"/>
            <a:tailEnd type="arrow" len="sm" w="med"/>
          </a:ln>
        </p:spPr>
      </p:sp>
      <p:grpSp>
        <p:nvGrpSpPr>
          <p:cNvPr name="Group 24" id="24"/>
          <p:cNvGrpSpPr/>
          <p:nvPr/>
        </p:nvGrpSpPr>
        <p:grpSpPr>
          <a:xfrm rot="0">
            <a:off x="1342416" y="5143500"/>
            <a:ext cx="6622303" cy="1320724"/>
            <a:chOff x="0" y="0"/>
            <a:chExt cx="1744146" cy="347845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744146" cy="347845"/>
            </a:xfrm>
            <a:custGeom>
              <a:avLst/>
              <a:gdLst/>
              <a:ahLst/>
              <a:cxnLst/>
              <a:rect r="r" b="b" t="t" l="l"/>
              <a:pathLst>
                <a:path h="347845" w="1744146">
                  <a:moveTo>
                    <a:pt x="59622" y="0"/>
                  </a:moveTo>
                  <a:lnTo>
                    <a:pt x="1684523" y="0"/>
                  </a:lnTo>
                  <a:cubicBezTo>
                    <a:pt x="1700336" y="0"/>
                    <a:pt x="1715501" y="6282"/>
                    <a:pt x="1726683" y="17463"/>
                  </a:cubicBezTo>
                  <a:cubicBezTo>
                    <a:pt x="1737864" y="28644"/>
                    <a:pt x="1744146" y="43810"/>
                    <a:pt x="1744146" y="59622"/>
                  </a:cubicBezTo>
                  <a:lnTo>
                    <a:pt x="1744146" y="288223"/>
                  </a:lnTo>
                  <a:cubicBezTo>
                    <a:pt x="1744146" y="321151"/>
                    <a:pt x="1717452" y="347845"/>
                    <a:pt x="1684523" y="347845"/>
                  </a:cubicBezTo>
                  <a:lnTo>
                    <a:pt x="59622" y="347845"/>
                  </a:lnTo>
                  <a:cubicBezTo>
                    <a:pt x="43810" y="347845"/>
                    <a:pt x="28644" y="341563"/>
                    <a:pt x="17463" y="330382"/>
                  </a:cubicBezTo>
                  <a:cubicBezTo>
                    <a:pt x="6282" y="319201"/>
                    <a:pt x="0" y="304035"/>
                    <a:pt x="0" y="288223"/>
                  </a:cubicBezTo>
                  <a:lnTo>
                    <a:pt x="0" y="59622"/>
                  </a:lnTo>
                  <a:cubicBezTo>
                    <a:pt x="0" y="43810"/>
                    <a:pt x="6282" y="28644"/>
                    <a:pt x="17463" y="17463"/>
                  </a:cubicBezTo>
                  <a:cubicBezTo>
                    <a:pt x="28644" y="6282"/>
                    <a:pt x="43810" y="0"/>
                    <a:pt x="59622" y="0"/>
                  </a:cubicBezTo>
                  <a:close/>
                </a:path>
              </a:pathLst>
            </a:custGeom>
            <a:solidFill>
              <a:srgbClr val="CEF3FF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47625"/>
              <a:ext cx="1744146" cy="3954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060"/>
                </a:lnSpc>
              </a:pPr>
              <a:r>
                <a:rPr lang="en-US" sz="2900">
                  <a:solidFill>
                    <a:srgbClr val="000000"/>
                  </a:solidFill>
                  <a:cs typeface="Bai Jamjuree Bold"/>
                </a:rPr>
                <a:t>ดึงข้อมูล</a:t>
              </a:r>
              <a:r>
                <a:rPr lang="en-US" sz="2900">
                  <a:solidFill>
                    <a:srgbClr val="000000"/>
                  </a:solidFill>
                  <a:cs typeface="Bai Jamjuree"/>
                </a:rPr>
                <a:t>ด้วยคำสั่ง </a:t>
              </a:r>
              <a:r>
                <a:rPr lang="en-US" sz="2900">
                  <a:solidFill>
                    <a:srgbClr val="000000"/>
                  </a:solidFill>
                  <a:latin typeface="Bai Jamjuree Bold"/>
                </a:rPr>
                <a:t>IMPORTXML</a:t>
              </a:r>
              <a:r>
                <a:rPr lang="en-US" sz="2900">
                  <a:solidFill>
                    <a:srgbClr val="000000"/>
                  </a:solidFill>
                  <a:latin typeface="Bai Jamjuree"/>
                  <a:cs typeface="Bai Jamjuree"/>
                </a:rPr>
                <a:t> บน Google Sheet</a:t>
              </a: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741210" y="7359574"/>
            <a:ext cx="7824716" cy="1320724"/>
            <a:chOff x="0" y="0"/>
            <a:chExt cx="2060831" cy="347845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2060831" cy="347845"/>
            </a:xfrm>
            <a:custGeom>
              <a:avLst/>
              <a:gdLst/>
              <a:ahLst/>
              <a:cxnLst/>
              <a:rect r="r" b="b" t="t" l="l"/>
              <a:pathLst>
                <a:path h="347845" w="2060831">
                  <a:moveTo>
                    <a:pt x="50460" y="0"/>
                  </a:moveTo>
                  <a:lnTo>
                    <a:pt x="2010370" y="0"/>
                  </a:lnTo>
                  <a:cubicBezTo>
                    <a:pt x="2038239" y="0"/>
                    <a:pt x="2060831" y="22592"/>
                    <a:pt x="2060831" y="50460"/>
                  </a:cubicBezTo>
                  <a:lnTo>
                    <a:pt x="2060831" y="297385"/>
                  </a:lnTo>
                  <a:cubicBezTo>
                    <a:pt x="2060831" y="325253"/>
                    <a:pt x="2038239" y="347845"/>
                    <a:pt x="2010370" y="347845"/>
                  </a:cubicBezTo>
                  <a:lnTo>
                    <a:pt x="50460" y="347845"/>
                  </a:lnTo>
                  <a:cubicBezTo>
                    <a:pt x="37077" y="347845"/>
                    <a:pt x="24243" y="342529"/>
                    <a:pt x="14779" y="333065"/>
                  </a:cubicBezTo>
                  <a:cubicBezTo>
                    <a:pt x="5316" y="323602"/>
                    <a:pt x="0" y="310768"/>
                    <a:pt x="0" y="297385"/>
                  </a:cubicBezTo>
                  <a:lnTo>
                    <a:pt x="0" y="50460"/>
                  </a:lnTo>
                  <a:cubicBezTo>
                    <a:pt x="0" y="37077"/>
                    <a:pt x="5316" y="24243"/>
                    <a:pt x="14779" y="14779"/>
                  </a:cubicBezTo>
                  <a:cubicBezTo>
                    <a:pt x="24243" y="5316"/>
                    <a:pt x="37077" y="0"/>
                    <a:pt x="50460" y="0"/>
                  </a:cubicBezTo>
                  <a:close/>
                </a:path>
              </a:pathLst>
            </a:custGeom>
            <a:solidFill>
              <a:srgbClr val="CEF3FF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47625"/>
              <a:ext cx="2060831" cy="3954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060"/>
                </a:lnSpc>
              </a:pPr>
              <a:r>
                <a:rPr lang="en-US" sz="2900">
                  <a:solidFill>
                    <a:srgbClr val="000000"/>
                  </a:solidFill>
                  <a:cs typeface="Bai Jamjuree Bold"/>
                </a:rPr>
                <a:t>จัดการข้อมูล</a:t>
              </a:r>
              <a:r>
                <a:rPr lang="en-US" sz="2900">
                  <a:solidFill>
                    <a:srgbClr val="000000"/>
                  </a:solidFill>
                  <a:cs typeface="Bai Jamjuree"/>
                </a:rPr>
                <a:t>ด้วยโปรแกรม</a:t>
              </a:r>
              <a:r>
                <a:rPr lang="en-US" sz="2900">
                  <a:solidFill>
                    <a:srgbClr val="000000"/>
                  </a:solidFill>
                  <a:latin typeface="Bai Jamjuree Bold"/>
                </a:rPr>
                <a:t> Microsoft Excel</a:t>
              </a:r>
            </a:p>
            <a:p>
              <a:pPr algn="ctr">
                <a:lnSpc>
                  <a:spcPts val="4060"/>
                </a:lnSpc>
              </a:pPr>
              <a:r>
                <a:rPr lang="en-US" sz="2900">
                  <a:solidFill>
                    <a:srgbClr val="000000"/>
                  </a:solidFill>
                  <a:cs typeface="Bai Jamjuree"/>
                </a:rPr>
                <a:t>และ</a:t>
              </a:r>
              <a:r>
                <a:rPr lang="en-US" sz="2900">
                  <a:solidFill>
                    <a:srgbClr val="000000"/>
                  </a:solidFill>
                  <a:latin typeface="Bai Jamjuree Bold"/>
                  <a:cs typeface="Bai Jamjuree Bold"/>
                </a:rPr>
                <a:t> Library ที่ชื่อ Pandas ใน Python</a:t>
              </a:r>
            </a:p>
          </p:txBody>
        </p:sp>
      </p:grpSp>
      <p:sp>
        <p:nvSpPr>
          <p:cNvPr name="AutoShape 30" id="30"/>
          <p:cNvSpPr/>
          <p:nvPr/>
        </p:nvSpPr>
        <p:spPr>
          <a:xfrm>
            <a:off x="4653568" y="4248938"/>
            <a:ext cx="0" cy="974285"/>
          </a:xfrm>
          <a:prstGeom prst="line">
            <a:avLst/>
          </a:prstGeom>
          <a:ln cap="flat" w="66675">
            <a:solidFill>
              <a:srgbClr val="000000"/>
            </a:solidFill>
            <a:prstDash val="sysDash"/>
            <a:headEnd type="none" len="sm" w="sm"/>
            <a:tailEnd type="arrow" len="sm" w="med"/>
          </a:ln>
        </p:spPr>
      </p:sp>
      <p:sp>
        <p:nvSpPr>
          <p:cNvPr name="AutoShape 31" id="31"/>
          <p:cNvSpPr/>
          <p:nvPr/>
        </p:nvSpPr>
        <p:spPr>
          <a:xfrm>
            <a:off x="4653568" y="6464224"/>
            <a:ext cx="0" cy="895350"/>
          </a:xfrm>
          <a:prstGeom prst="line">
            <a:avLst/>
          </a:prstGeom>
          <a:ln cap="flat" w="66675">
            <a:solidFill>
              <a:srgbClr val="000000"/>
            </a:solidFill>
            <a:prstDash val="sysDash"/>
            <a:headEnd type="none" len="sm" w="sm"/>
            <a:tailEnd type="arrow" len="sm" w="med"/>
          </a:ln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DAGB8I6qos8</dc:identifier>
  <dcterms:modified xsi:type="dcterms:W3CDTF">2011-08-01T06:04:30Z</dcterms:modified>
  <cp:revision>1</cp:revision>
  <dc:title>The Secret Sauce</dc:title>
</cp:coreProperties>
</file>